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257" r:id="rId3"/>
    <p:sldId id="278" r:id="rId4"/>
    <p:sldId id="311" r:id="rId5"/>
    <p:sldId id="258" r:id="rId6"/>
    <p:sldId id="287" r:id="rId7"/>
    <p:sldId id="294" r:id="rId8"/>
    <p:sldId id="285" r:id="rId9"/>
    <p:sldId id="315" r:id="rId10"/>
    <p:sldId id="259" r:id="rId11"/>
    <p:sldId id="260" r:id="rId12"/>
    <p:sldId id="261" r:id="rId13"/>
    <p:sldId id="262" r:id="rId14"/>
    <p:sldId id="288" r:id="rId15"/>
    <p:sldId id="268" r:id="rId16"/>
    <p:sldId id="270" r:id="rId17"/>
    <p:sldId id="271" r:id="rId18"/>
    <p:sldId id="272" r:id="rId19"/>
    <p:sldId id="289" r:id="rId20"/>
    <p:sldId id="282" r:id="rId21"/>
    <p:sldId id="273" r:id="rId22"/>
    <p:sldId id="322" r:id="rId23"/>
    <p:sldId id="279" r:id="rId24"/>
    <p:sldId id="293" r:id="rId25"/>
    <p:sldId id="306" r:id="rId26"/>
    <p:sldId id="275" r:id="rId27"/>
    <p:sldId id="274" r:id="rId28"/>
    <p:sldId id="280" r:id="rId29"/>
    <p:sldId id="295" r:id="rId30"/>
    <p:sldId id="296" r:id="rId31"/>
    <p:sldId id="286" r:id="rId32"/>
    <p:sldId id="276" r:id="rId33"/>
    <p:sldId id="281" r:id="rId34"/>
    <p:sldId id="297" r:id="rId35"/>
    <p:sldId id="312" r:id="rId36"/>
    <p:sldId id="314" r:id="rId37"/>
    <p:sldId id="298" r:id="rId38"/>
    <p:sldId id="308" r:id="rId39"/>
    <p:sldId id="313" r:id="rId40"/>
    <p:sldId id="299" r:id="rId41"/>
    <p:sldId id="317" r:id="rId42"/>
    <p:sldId id="300" r:id="rId43"/>
    <p:sldId id="318" r:id="rId44"/>
    <p:sldId id="301" r:id="rId45"/>
    <p:sldId id="319" r:id="rId46"/>
    <p:sldId id="303" r:id="rId47"/>
    <p:sldId id="320" r:id="rId48"/>
    <p:sldId id="302" r:id="rId49"/>
    <p:sldId id="316" r:id="rId50"/>
    <p:sldId id="321" r:id="rId51"/>
    <p:sldId id="310" r:id="rId52"/>
    <p:sldId id="30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0000"/>
    <a:srgbClr val="0000FF"/>
    <a:srgbClr val="000000"/>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E5082-B12B-4A30-8253-C62E1D3AD54D}" v="11" dt="2023-06-11T23:42:28.4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3" autoAdjust="0"/>
    <p:restoredTop sz="70886" autoAdjust="0"/>
  </p:normalViewPr>
  <p:slideViewPr>
    <p:cSldViewPr snapToGrid="0">
      <p:cViewPr varScale="1">
        <p:scale>
          <a:sx n="80" d="100"/>
          <a:sy n="80" d="100"/>
        </p:scale>
        <p:origin x="1128" y="90"/>
      </p:cViewPr>
      <p:guideLst/>
    </p:cSldViewPr>
  </p:slideViewPr>
  <p:notesTextViewPr>
    <p:cViewPr>
      <p:scale>
        <a:sx n="1" d="1"/>
        <a:sy n="1" d="1"/>
      </p:scale>
      <p:origin x="0" y="0"/>
    </p:cViewPr>
  </p:notesTextViewPr>
  <p:notesViewPr>
    <p:cSldViewPr snapToGrid="0">
      <p:cViewPr varScale="1">
        <p:scale>
          <a:sx n="86" d="100"/>
          <a:sy n="86" d="100"/>
        </p:scale>
        <p:origin x="493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sher, Jay B MAJ" userId="8f695861-bf41-4804-bcd3-9df681e2377c" providerId="ADAL" clId="{15AE5082-B12B-4A30-8253-C62E1D3AD54D}"/>
    <pc:docChg chg="undo custSel addSld delSld modSld sldOrd">
      <pc:chgData name="Fisher, Jay B MAJ" userId="8f695861-bf41-4804-bcd3-9df681e2377c" providerId="ADAL" clId="{15AE5082-B12B-4A30-8253-C62E1D3AD54D}" dt="2023-06-13T18:53:05.445" v="3439" actId="47"/>
      <pc:docMkLst>
        <pc:docMk/>
      </pc:docMkLst>
      <pc:sldChg chg="modSp mod">
        <pc:chgData name="Fisher, Jay B MAJ" userId="8f695861-bf41-4804-bcd3-9df681e2377c" providerId="ADAL" clId="{15AE5082-B12B-4A30-8253-C62E1D3AD54D}" dt="2023-06-11T23:36:27.617" v="2829" actId="20577"/>
        <pc:sldMkLst>
          <pc:docMk/>
          <pc:sldMk cId="3848326289" sldId="256"/>
        </pc:sldMkLst>
        <pc:spChg chg="mod">
          <ac:chgData name="Fisher, Jay B MAJ" userId="8f695861-bf41-4804-bcd3-9df681e2377c" providerId="ADAL" clId="{15AE5082-B12B-4A30-8253-C62E1D3AD54D}" dt="2023-06-11T23:36:27.617" v="2829" actId="20577"/>
          <ac:spMkLst>
            <pc:docMk/>
            <pc:sldMk cId="3848326289" sldId="256"/>
            <ac:spMk id="3" creationId="{F1CCF76D-5A3D-AA26-8CBF-2A7F1AD5DAC2}"/>
          </ac:spMkLst>
        </pc:spChg>
      </pc:sldChg>
      <pc:sldChg chg="addSp delSp modSp mod">
        <pc:chgData name="Fisher, Jay B MAJ" userId="8f695861-bf41-4804-bcd3-9df681e2377c" providerId="ADAL" clId="{15AE5082-B12B-4A30-8253-C62E1D3AD54D}" dt="2023-06-11T20:36:52.359" v="241" actId="478"/>
        <pc:sldMkLst>
          <pc:docMk/>
          <pc:sldMk cId="757040744" sldId="257"/>
        </pc:sldMkLst>
        <pc:spChg chg="mod">
          <ac:chgData name="Fisher, Jay B MAJ" userId="8f695861-bf41-4804-bcd3-9df681e2377c" providerId="ADAL" clId="{15AE5082-B12B-4A30-8253-C62E1D3AD54D}" dt="2023-06-11T20:35:54.670" v="233" actId="403"/>
          <ac:spMkLst>
            <pc:docMk/>
            <pc:sldMk cId="757040744" sldId="257"/>
            <ac:spMk id="4" creationId="{5C8697AC-7ED5-9159-DF01-02D89408C673}"/>
          </ac:spMkLst>
        </pc:spChg>
        <pc:spChg chg="mod">
          <ac:chgData name="Fisher, Jay B MAJ" userId="8f695861-bf41-4804-bcd3-9df681e2377c" providerId="ADAL" clId="{15AE5082-B12B-4A30-8253-C62E1D3AD54D}" dt="2023-06-11T20:35:54.670" v="233" actId="403"/>
          <ac:spMkLst>
            <pc:docMk/>
            <pc:sldMk cId="757040744" sldId="257"/>
            <ac:spMk id="5" creationId="{C9BB33F1-85FD-EAFB-9762-E8D8F8FA49C6}"/>
          </ac:spMkLst>
        </pc:spChg>
        <pc:spChg chg="add del mod topLvl">
          <ac:chgData name="Fisher, Jay B MAJ" userId="8f695861-bf41-4804-bcd3-9df681e2377c" providerId="ADAL" clId="{15AE5082-B12B-4A30-8253-C62E1D3AD54D}" dt="2023-06-11T20:36:52.359" v="241" actId="478"/>
          <ac:spMkLst>
            <pc:docMk/>
            <pc:sldMk cId="757040744" sldId="257"/>
            <ac:spMk id="8" creationId="{C8274889-E17B-6F3D-A15B-7FAB48B8047E}"/>
          </ac:spMkLst>
        </pc:spChg>
        <pc:grpChg chg="mod topLvl">
          <ac:chgData name="Fisher, Jay B MAJ" userId="8f695861-bf41-4804-bcd3-9df681e2377c" providerId="ADAL" clId="{15AE5082-B12B-4A30-8253-C62E1D3AD54D}" dt="2023-06-11T20:36:52.359" v="241" actId="478"/>
          <ac:grpSpMkLst>
            <pc:docMk/>
            <pc:sldMk cId="757040744" sldId="257"/>
            <ac:grpSpMk id="6" creationId="{64647CF4-5752-B628-ADDD-27336A4F72CD}"/>
          </ac:grpSpMkLst>
        </pc:grpChg>
        <pc:grpChg chg="add del mod">
          <ac:chgData name="Fisher, Jay B MAJ" userId="8f695861-bf41-4804-bcd3-9df681e2377c" providerId="ADAL" clId="{15AE5082-B12B-4A30-8253-C62E1D3AD54D}" dt="2023-06-11T20:36:52.359" v="241" actId="478"/>
          <ac:grpSpMkLst>
            <pc:docMk/>
            <pc:sldMk cId="757040744" sldId="257"/>
            <ac:grpSpMk id="9" creationId="{F930AA4F-8D9A-FE8D-C9F9-A83D1A8E3B34}"/>
          </ac:grpSpMkLst>
        </pc:grpChg>
      </pc:sldChg>
      <pc:sldChg chg="modSp mod">
        <pc:chgData name="Fisher, Jay B MAJ" userId="8f695861-bf41-4804-bcd3-9df681e2377c" providerId="ADAL" clId="{15AE5082-B12B-4A30-8253-C62E1D3AD54D}" dt="2023-06-11T23:23:00.775" v="2369" actId="20577"/>
        <pc:sldMkLst>
          <pc:docMk/>
          <pc:sldMk cId="4270678702" sldId="258"/>
        </pc:sldMkLst>
        <pc:spChg chg="mod">
          <ac:chgData name="Fisher, Jay B MAJ" userId="8f695861-bf41-4804-bcd3-9df681e2377c" providerId="ADAL" clId="{15AE5082-B12B-4A30-8253-C62E1D3AD54D}" dt="2023-06-11T23:23:00.775" v="2369" actId="20577"/>
          <ac:spMkLst>
            <pc:docMk/>
            <pc:sldMk cId="4270678702" sldId="258"/>
            <ac:spMk id="3" creationId="{4AF43057-CBA9-FE9F-B1DF-8B113165B490}"/>
          </ac:spMkLst>
        </pc:spChg>
      </pc:sldChg>
      <pc:sldChg chg="delSp add del mod delAnim">
        <pc:chgData name="Fisher, Jay B MAJ" userId="8f695861-bf41-4804-bcd3-9df681e2377c" providerId="ADAL" clId="{15AE5082-B12B-4A30-8253-C62E1D3AD54D}" dt="2023-06-13T18:53:05.445" v="3439" actId="47"/>
        <pc:sldMkLst>
          <pc:docMk/>
          <pc:sldMk cId="4292860045" sldId="267"/>
        </pc:sldMkLst>
        <pc:spChg chg="del">
          <ac:chgData name="Fisher, Jay B MAJ" userId="8f695861-bf41-4804-bcd3-9df681e2377c" providerId="ADAL" clId="{15AE5082-B12B-4A30-8253-C62E1D3AD54D}" dt="2023-06-11T23:41:32.683" v="2868" actId="21"/>
          <ac:spMkLst>
            <pc:docMk/>
            <pc:sldMk cId="4292860045" sldId="267"/>
            <ac:spMk id="10" creationId="{00000000-0000-0000-0000-000000000000}"/>
          </ac:spMkLst>
        </pc:spChg>
        <pc:grpChg chg="del">
          <ac:chgData name="Fisher, Jay B MAJ" userId="8f695861-bf41-4804-bcd3-9df681e2377c" providerId="ADAL" clId="{15AE5082-B12B-4A30-8253-C62E1D3AD54D}" dt="2023-06-11T23:41:32.683" v="2868" actId="21"/>
          <ac:grpSpMkLst>
            <pc:docMk/>
            <pc:sldMk cId="4292860045" sldId="267"/>
            <ac:grpSpMk id="8" creationId="{00000000-0000-0000-0000-000000000000}"/>
          </ac:grpSpMkLst>
        </pc:grpChg>
        <pc:grpChg chg="del">
          <ac:chgData name="Fisher, Jay B MAJ" userId="8f695861-bf41-4804-bcd3-9df681e2377c" providerId="ADAL" clId="{15AE5082-B12B-4A30-8253-C62E1D3AD54D}" dt="2023-06-11T23:41:32.683" v="2868" actId="21"/>
          <ac:grpSpMkLst>
            <pc:docMk/>
            <pc:sldMk cId="4292860045" sldId="267"/>
            <ac:grpSpMk id="9" creationId="{00000000-0000-0000-0000-000000000000}"/>
          </ac:grpSpMkLst>
        </pc:grpChg>
      </pc:sldChg>
      <pc:sldChg chg="modSp mod">
        <pc:chgData name="Fisher, Jay B MAJ" userId="8f695861-bf41-4804-bcd3-9df681e2377c" providerId="ADAL" clId="{15AE5082-B12B-4A30-8253-C62E1D3AD54D}" dt="2023-06-11T23:23:22.713" v="2382" actId="6549"/>
        <pc:sldMkLst>
          <pc:docMk/>
          <pc:sldMk cId="1074570317" sldId="269"/>
        </pc:sldMkLst>
        <pc:spChg chg="mod">
          <ac:chgData name="Fisher, Jay B MAJ" userId="8f695861-bf41-4804-bcd3-9df681e2377c" providerId="ADAL" clId="{15AE5082-B12B-4A30-8253-C62E1D3AD54D}" dt="2023-06-11T23:23:22.713" v="2382" actId="6549"/>
          <ac:spMkLst>
            <pc:docMk/>
            <pc:sldMk cId="1074570317" sldId="269"/>
            <ac:spMk id="3" creationId="{F7FF5955-CA7F-FB9F-E7D3-FAC9B3183B2D}"/>
          </ac:spMkLst>
        </pc:spChg>
      </pc:sldChg>
      <pc:sldChg chg="addSp delSp modSp mod modAnim">
        <pc:chgData name="Fisher, Jay B MAJ" userId="8f695861-bf41-4804-bcd3-9df681e2377c" providerId="ADAL" clId="{15AE5082-B12B-4A30-8253-C62E1D3AD54D}" dt="2023-06-11T23:43:14.440" v="2896" actId="20577"/>
        <pc:sldMkLst>
          <pc:docMk/>
          <pc:sldMk cId="399825928" sldId="271"/>
        </pc:sldMkLst>
        <pc:spChg chg="mod">
          <ac:chgData name="Fisher, Jay B MAJ" userId="8f695861-bf41-4804-bcd3-9df681e2377c" providerId="ADAL" clId="{15AE5082-B12B-4A30-8253-C62E1D3AD54D}" dt="2023-06-11T23:43:14.440" v="2896" actId="20577"/>
          <ac:spMkLst>
            <pc:docMk/>
            <pc:sldMk cId="399825928" sldId="271"/>
            <ac:spMk id="3" creationId="{3A0C43C2-9695-DD09-53DD-0CACB8F22982}"/>
          </ac:spMkLst>
        </pc:spChg>
        <pc:spChg chg="add del mod">
          <ac:chgData name="Fisher, Jay B MAJ" userId="8f695861-bf41-4804-bcd3-9df681e2377c" providerId="ADAL" clId="{15AE5082-B12B-4A30-8253-C62E1D3AD54D}" dt="2023-06-11T23:41:44.455" v="2873"/>
          <ac:spMkLst>
            <pc:docMk/>
            <pc:sldMk cId="399825928" sldId="271"/>
            <ac:spMk id="4" creationId="{AA2E866A-C060-148E-7CC1-25C700DFA3C1}"/>
          </ac:spMkLst>
        </pc:spChg>
        <pc:spChg chg="mod">
          <ac:chgData name="Fisher, Jay B MAJ" userId="8f695861-bf41-4804-bcd3-9df681e2377c" providerId="ADAL" clId="{15AE5082-B12B-4A30-8253-C62E1D3AD54D}" dt="2023-06-11T23:41:38.377" v="2872"/>
          <ac:spMkLst>
            <pc:docMk/>
            <pc:sldMk cId="399825928" sldId="271"/>
            <ac:spMk id="6" creationId="{90EE0D89-AAA3-D524-402A-8C00A34D1723}"/>
          </ac:spMkLst>
        </pc:spChg>
        <pc:spChg chg="mod">
          <ac:chgData name="Fisher, Jay B MAJ" userId="8f695861-bf41-4804-bcd3-9df681e2377c" providerId="ADAL" clId="{15AE5082-B12B-4A30-8253-C62E1D3AD54D}" dt="2023-06-11T23:41:38.377" v="2872"/>
          <ac:spMkLst>
            <pc:docMk/>
            <pc:sldMk cId="399825928" sldId="271"/>
            <ac:spMk id="10" creationId="{B854ECF0-E03E-A9A0-5071-5E2EDBB89D1D}"/>
          </ac:spMkLst>
        </pc:spChg>
        <pc:spChg chg="add del mod">
          <ac:chgData name="Fisher, Jay B MAJ" userId="8f695861-bf41-4804-bcd3-9df681e2377c" providerId="ADAL" clId="{15AE5082-B12B-4A30-8253-C62E1D3AD54D}" dt="2023-06-11T23:41:50.381" v="2875"/>
          <ac:spMkLst>
            <pc:docMk/>
            <pc:sldMk cId="399825928" sldId="271"/>
            <ac:spMk id="11" creationId="{0FEE6233-BC6A-4036-69F3-ECC092715124}"/>
          </ac:spMkLst>
        </pc:spChg>
        <pc:spChg chg="mod">
          <ac:chgData name="Fisher, Jay B MAJ" userId="8f695861-bf41-4804-bcd3-9df681e2377c" providerId="ADAL" clId="{15AE5082-B12B-4A30-8253-C62E1D3AD54D}" dt="2023-06-11T23:41:45.264" v="2874"/>
          <ac:spMkLst>
            <pc:docMk/>
            <pc:sldMk cId="399825928" sldId="271"/>
            <ac:spMk id="13" creationId="{6B070D02-31AA-1A80-F688-61344F87F56D}"/>
          </ac:spMkLst>
        </pc:spChg>
        <pc:spChg chg="mod">
          <ac:chgData name="Fisher, Jay B MAJ" userId="8f695861-bf41-4804-bcd3-9df681e2377c" providerId="ADAL" clId="{15AE5082-B12B-4A30-8253-C62E1D3AD54D}" dt="2023-06-11T23:41:45.264" v="2874"/>
          <ac:spMkLst>
            <pc:docMk/>
            <pc:sldMk cId="399825928" sldId="271"/>
            <ac:spMk id="17" creationId="{578A10B6-8D11-9A1C-90AA-C97C5AC7DBC2}"/>
          </ac:spMkLst>
        </pc:spChg>
        <pc:spChg chg="add del mod">
          <ac:chgData name="Fisher, Jay B MAJ" userId="8f695861-bf41-4804-bcd3-9df681e2377c" providerId="ADAL" clId="{15AE5082-B12B-4A30-8253-C62E1D3AD54D}" dt="2023-06-11T23:41:55.842" v="2877"/>
          <ac:spMkLst>
            <pc:docMk/>
            <pc:sldMk cId="399825928" sldId="271"/>
            <ac:spMk id="18" creationId="{F0D25062-EC61-817A-0907-7473EB3AF010}"/>
          </ac:spMkLst>
        </pc:spChg>
        <pc:spChg chg="mod">
          <ac:chgData name="Fisher, Jay B MAJ" userId="8f695861-bf41-4804-bcd3-9df681e2377c" providerId="ADAL" clId="{15AE5082-B12B-4A30-8253-C62E1D3AD54D}" dt="2023-06-11T23:41:51.031" v="2876"/>
          <ac:spMkLst>
            <pc:docMk/>
            <pc:sldMk cId="399825928" sldId="271"/>
            <ac:spMk id="20" creationId="{DA4173F1-4089-B753-4F10-E5DC823D0EA0}"/>
          </ac:spMkLst>
        </pc:spChg>
        <pc:spChg chg="mod">
          <ac:chgData name="Fisher, Jay B MAJ" userId="8f695861-bf41-4804-bcd3-9df681e2377c" providerId="ADAL" clId="{15AE5082-B12B-4A30-8253-C62E1D3AD54D}" dt="2023-06-11T23:41:51.031" v="2876"/>
          <ac:spMkLst>
            <pc:docMk/>
            <pc:sldMk cId="399825928" sldId="271"/>
            <ac:spMk id="24" creationId="{051FB1E1-FA2E-F982-830D-BCC700B06733}"/>
          </ac:spMkLst>
        </pc:spChg>
        <pc:spChg chg="add mod">
          <ac:chgData name="Fisher, Jay B MAJ" userId="8f695861-bf41-4804-bcd3-9df681e2377c" providerId="ADAL" clId="{15AE5082-B12B-4A30-8253-C62E1D3AD54D}" dt="2023-06-11T23:42:28.421" v="2879" actId="164"/>
          <ac:spMkLst>
            <pc:docMk/>
            <pc:sldMk cId="399825928" sldId="271"/>
            <ac:spMk id="25" creationId="{1AA732E6-D26C-60D9-FF07-B3A4BAF168D2}"/>
          </ac:spMkLst>
        </pc:spChg>
        <pc:spChg chg="mod">
          <ac:chgData name="Fisher, Jay B MAJ" userId="8f695861-bf41-4804-bcd3-9df681e2377c" providerId="ADAL" clId="{15AE5082-B12B-4A30-8253-C62E1D3AD54D}" dt="2023-06-11T23:41:56.424" v="2878"/>
          <ac:spMkLst>
            <pc:docMk/>
            <pc:sldMk cId="399825928" sldId="271"/>
            <ac:spMk id="27" creationId="{8BED8040-A9AA-E781-CD6A-05D7CEE3AE66}"/>
          </ac:spMkLst>
        </pc:spChg>
        <pc:spChg chg="mod">
          <ac:chgData name="Fisher, Jay B MAJ" userId="8f695861-bf41-4804-bcd3-9df681e2377c" providerId="ADAL" clId="{15AE5082-B12B-4A30-8253-C62E1D3AD54D}" dt="2023-06-11T23:41:56.424" v="2878"/>
          <ac:spMkLst>
            <pc:docMk/>
            <pc:sldMk cId="399825928" sldId="271"/>
            <ac:spMk id="31" creationId="{850B6BD2-A703-DC9C-4C9A-49E902598DF7}"/>
          </ac:spMkLst>
        </pc:spChg>
        <pc:grpChg chg="add del mod">
          <ac:chgData name="Fisher, Jay B MAJ" userId="8f695861-bf41-4804-bcd3-9df681e2377c" providerId="ADAL" clId="{15AE5082-B12B-4A30-8253-C62E1D3AD54D}" dt="2023-06-11T23:41:44.455" v="2873"/>
          <ac:grpSpMkLst>
            <pc:docMk/>
            <pc:sldMk cId="399825928" sldId="271"/>
            <ac:grpSpMk id="5" creationId="{06D54EC0-852E-BF0F-2D8B-74A973E17674}"/>
          </ac:grpSpMkLst>
        </pc:grpChg>
        <pc:grpChg chg="add del mod">
          <ac:chgData name="Fisher, Jay B MAJ" userId="8f695861-bf41-4804-bcd3-9df681e2377c" providerId="ADAL" clId="{15AE5082-B12B-4A30-8253-C62E1D3AD54D}" dt="2023-06-11T23:41:44.455" v="2873"/>
          <ac:grpSpMkLst>
            <pc:docMk/>
            <pc:sldMk cId="399825928" sldId="271"/>
            <ac:grpSpMk id="8" creationId="{B52159AC-C89C-A993-35D9-C7FC2F69E43F}"/>
          </ac:grpSpMkLst>
        </pc:grpChg>
        <pc:grpChg chg="add del mod">
          <ac:chgData name="Fisher, Jay B MAJ" userId="8f695861-bf41-4804-bcd3-9df681e2377c" providerId="ADAL" clId="{15AE5082-B12B-4A30-8253-C62E1D3AD54D}" dt="2023-06-11T23:41:50.381" v="2875"/>
          <ac:grpSpMkLst>
            <pc:docMk/>
            <pc:sldMk cId="399825928" sldId="271"/>
            <ac:grpSpMk id="12" creationId="{1378E891-D651-7C02-B94F-98E41FB36012}"/>
          </ac:grpSpMkLst>
        </pc:grpChg>
        <pc:grpChg chg="add del mod">
          <ac:chgData name="Fisher, Jay B MAJ" userId="8f695861-bf41-4804-bcd3-9df681e2377c" providerId="ADAL" clId="{15AE5082-B12B-4A30-8253-C62E1D3AD54D}" dt="2023-06-11T23:41:50.381" v="2875"/>
          <ac:grpSpMkLst>
            <pc:docMk/>
            <pc:sldMk cId="399825928" sldId="271"/>
            <ac:grpSpMk id="15" creationId="{F8F8B4BA-55CC-273B-66BA-1AA44930B54A}"/>
          </ac:grpSpMkLst>
        </pc:grpChg>
        <pc:grpChg chg="add del mod">
          <ac:chgData name="Fisher, Jay B MAJ" userId="8f695861-bf41-4804-bcd3-9df681e2377c" providerId="ADAL" clId="{15AE5082-B12B-4A30-8253-C62E1D3AD54D}" dt="2023-06-11T23:41:55.842" v="2877"/>
          <ac:grpSpMkLst>
            <pc:docMk/>
            <pc:sldMk cId="399825928" sldId="271"/>
            <ac:grpSpMk id="19" creationId="{043E4AFA-A953-9E4B-BC6F-A136BB6F516E}"/>
          </ac:grpSpMkLst>
        </pc:grpChg>
        <pc:grpChg chg="add del mod">
          <ac:chgData name="Fisher, Jay B MAJ" userId="8f695861-bf41-4804-bcd3-9df681e2377c" providerId="ADAL" clId="{15AE5082-B12B-4A30-8253-C62E1D3AD54D}" dt="2023-06-11T23:41:55.842" v="2877"/>
          <ac:grpSpMkLst>
            <pc:docMk/>
            <pc:sldMk cId="399825928" sldId="271"/>
            <ac:grpSpMk id="22" creationId="{D42F3657-C299-65A5-BABF-A1C17083C2F8}"/>
          </ac:grpSpMkLst>
        </pc:grpChg>
        <pc:grpChg chg="add mod">
          <ac:chgData name="Fisher, Jay B MAJ" userId="8f695861-bf41-4804-bcd3-9df681e2377c" providerId="ADAL" clId="{15AE5082-B12B-4A30-8253-C62E1D3AD54D}" dt="2023-06-11T23:42:28.421" v="2879" actId="164"/>
          <ac:grpSpMkLst>
            <pc:docMk/>
            <pc:sldMk cId="399825928" sldId="271"/>
            <ac:grpSpMk id="26" creationId="{6E54D219-0B04-170E-4DB2-4F4231885F22}"/>
          </ac:grpSpMkLst>
        </pc:grpChg>
        <pc:grpChg chg="add mod">
          <ac:chgData name="Fisher, Jay B MAJ" userId="8f695861-bf41-4804-bcd3-9df681e2377c" providerId="ADAL" clId="{15AE5082-B12B-4A30-8253-C62E1D3AD54D}" dt="2023-06-11T23:42:28.421" v="2879" actId="164"/>
          <ac:grpSpMkLst>
            <pc:docMk/>
            <pc:sldMk cId="399825928" sldId="271"/>
            <ac:grpSpMk id="29" creationId="{A371BBCF-90EE-BEE7-DEB4-8161B21791D7}"/>
          </ac:grpSpMkLst>
        </pc:grpChg>
        <pc:grpChg chg="add mod">
          <ac:chgData name="Fisher, Jay B MAJ" userId="8f695861-bf41-4804-bcd3-9df681e2377c" providerId="ADAL" clId="{15AE5082-B12B-4A30-8253-C62E1D3AD54D}" dt="2023-06-11T23:43:11.547" v="2893" actId="1076"/>
          <ac:grpSpMkLst>
            <pc:docMk/>
            <pc:sldMk cId="399825928" sldId="271"/>
            <ac:grpSpMk id="32" creationId="{0BAC6A62-CE8B-17A5-186D-756ACD0B0C13}"/>
          </ac:grpSpMkLst>
        </pc:grpChg>
        <pc:picChg chg="mod">
          <ac:chgData name="Fisher, Jay B MAJ" userId="8f695861-bf41-4804-bcd3-9df681e2377c" providerId="ADAL" clId="{15AE5082-B12B-4A30-8253-C62E1D3AD54D}" dt="2023-06-11T23:41:38.377" v="2872"/>
          <ac:picMkLst>
            <pc:docMk/>
            <pc:sldMk cId="399825928" sldId="271"/>
            <ac:picMk id="7" creationId="{13A3068C-95BF-EB3F-DE41-CF8A9618822D}"/>
          </ac:picMkLst>
        </pc:picChg>
        <pc:picChg chg="mod">
          <ac:chgData name="Fisher, Jay B MAJ" userId="8f695861-bf41-4804-bcd3-9df681e2377c" providerId="ADAL" clId="{15AE5082-B12B-4A30-8253-C62E1D3AD54D}" dt="2023-06-11T23:41:38.377" v="2872"/>
          <ac:picMkLst>
            <pc:docMk/>
            <pc:sldMk cId="399825928" sldId="271"/>
            <ac:picMk id="9" creationId="{7F055635-2658-E39E-9959-70AC0A9FE096}"/>
          </ac:picMkLst>
        </pc:picChg>
        <pc:picChg chg="mod">
          <ac:chgData name="Fisher, Jay B MAJ" userId="8f695861-bf41-4804-bcd3-9df681e2377c" providerId="ADAL" clId="{15AE5082-B12B-4A30-8253-C62E1D3AD54D}" dt="2023-06-11T23:41:45.264" v="2874"/>
          <ac:picMkLst>
            <pc:docMk/>
            <pc:sldMk cId="399825928" sldId="271"/>
            <ac:picMk id="14" creationId="{0F19D2D8-9980-73F4-C119-AFC95D054787}"/>
          </ac:picMkLst>
        </pc:picChg>
        <pc:picChg chg="mod">
          <ac:chgData name="Fisher, Jay B MAJ" userId="8f695861-bf41-4804-bcd3-9df681e2377c" providerId="ADAL" clId="{15AE5082-B12B-4A30-8253-C62E1D3AD54D}" dt="2023-06-11T23:41:45.264" v="2874"/>
          <ac:picMkLst>
            <pc:docMk/>
            <pc:sldMk cId="399825928" sldId="271"/>
            <ac:picMk id="16" creationId="{19AA1502-72C7-B006-B2FF-93CCB34FD2C2}"/>
          </ac:picMkLst>
        </pc:picChg>
        <pc:picChg chg="mod">
          <ac:chgData name="Fisher, Jay B MAJ" userId="8f695861-bf41-4804-bcd3-9df681e2377c" providerId="ADAL" clId="{15AE5082-B12B-4A30-8253-C62E1D3AD54D}" dt="2023-06-11T23:41:51.031" v="2876"/>
          <ac:picMkLst>
            <pc:docMk/>
            <pc:sldMk cId="399825928" sldId="271"/>
            <ac:picMk id="21" creationId="{934EB5F1-D022-53A8-C1F8-4B12576394F1}"/>
          </ac:picMkLst>
        </pc:picChg>
        <pc:picChg chg="mod">
          <ac:chgData name="Fisher, Jay B MAJ" userId="8f695861-bf41-4804-bcd3-9df681e2377c" providerId="ADAL" clId="{15AE5082-B12B-4A30-8253-C62E1D3AD54D}" dt="2023-06-11T23:41:51.031" v="2876"/>
          <ac:picMkLst>
            <pc:docMk/>
            <pc:sldMk cId="399825928" sldId="271"/>
            <ac:picMk id="23" creationId="{5DE99E1A-9A1E-CDC1-D23E-A925EC90ACC0}"/>
          </ac:picMkLst>
        </pc:picChg>
        <pc:picChg chg="mod">
          <ac:chgData name="Fisher, Jay B MAJ" userId="8f695861-bf41-4804-bcd3-9df681e2377c" providerId="ADAL" clId="{15AE5082-B12B-4A30-8253-C62E1D3AD54D}" dt="2023-06-11T23:41:56.424" v="2878"/>
          <ac:picMkLst>
            <pc:docMk/>
            <pc:sldMk cId="399825928" sldId="271"/>
            <ac:picMk id="28" creationId="{C6DB3E34-0428-8331-043B-DFF4E3EB37E6}"/>
          </ac:picMkLst>
        </pc:picChg>
        <pc:picChg chg="mod">
          <ac:chgData name="Fisher, Jay B MAJ" userId="8f695861-bf41-4804-bcd3-9df681e2377c" providerId="ADAL" clId="{15AE5082-B12B-4A30-8253-C62E1D3AD54D}" dt="2023-06-11T23:41:56.424" v="2878"/>
          <ac:picMkLst>
            <pc:docMk/>
            <pc:sldMk cId="399825928" sldId="271"/>
            <ac:picMk id="30" creationId="{6E79D8A0-D1D3-D56F-F96B-889DD6E51A85}"/>
          </ac:picMkLst>
        </pc:picChg>
      </pc:sldChg>
      <pc:sldChg chg="modSp mod">
        <pc:chgData name="Fisher, Jay B MAJ" userId="8f695861-bf41-4804-bcd3-9df681e2377c" providerId="ADAL" clId="{15AE5082-B12B-4A30-8253-C62E1D3AD54D}" dt="2023-06-11T20:32:32.120" v="152" actId="20577"/>
        <pc:sldMkLst>
          <pc:docMk/>
          <pc:sldMk cId="390111762" sldId="273"/>
        </pc:sldMkLst>
        <pc:spChg chg="mod">
          <ac:chgData name="Fisher, Jay B MAJ" userId="8f695861-bf41-4804-bcd3-9df681e2377c" providerId="ADAL" clId="{15AE5082-B12B-4A30-8253-C62E1D3AD54D}" dt="2023-06-11T20:31:00.945" v="85" actId="20577"/>
          <ac:spMkLst>
            <pc:docMk/>
            <pc:sldMk cId="390111762" sldId="273"/>
            <ac:spMk id="2" creationId="{5B1FF257-64DC-0595-F69C-AC13E263A4B7}"/>
          </ac:spMkLst>
        </pc:spChg>
        <pc:spChg chg="mod">
          <ac:chgData name="Fisher, Jay B MAJ" userId="8f695861-bf41-4804-bcd3-9df681e2377c" providerId="ADAL" clId="{15AE5082-B12B-4A30-8253-C62E1D3AD54D}" dt="2023-06-11T20:32:32.120" v="152" actId="20577"/>
          <ac:spMkLst>
            <pc:docMk/>
            <pc:sldMk cId="390111762" sldId="273"/>
            <ac:spMk id="3" creationId="{0C81FA63-C452-F428-3589-00D36BB5DC1A}"/>
          </ac:spMkLst>
        </pc:spChg>
        <pc:picChg chg="mod">
          <ac:chgData name="Fisher, Jay B MAJ" userId="8f695861-bf41-4804-bcd3-9df681e2377c" providerId="ADAL" clId="{15AE5082-B12B-4A30-8253-C62E1D3AD54D}" dt="2023-06-11T20:32:25.076" v="139" actId="1076"/>
          <ac:picMkLst>
            <pc:docMk/>
            <pc:sldMk cId="390111762" sldId="273"/>
            <ac:picMk id="9" creationId="{4DF2EE87-DAA0-F802-7698-2A024C1D2B43}"/>
          </ac:picMkLst>
        </pc:picChg>
      </pc:sldChg>
      <pc:sldChg chg="modSp mod">
        <pc:chgData name="Fisher, Jay B MAJ" userId="8f695861-bf41-4804-bcd3-9df681e2377c" providerId="ADAL" clId="{15AE5082-B12B-4A30-8253-C62E1D3AD54D}" dt="2023-06-11T20:55:52.712" v="351" actId="20577"/>
        <pc:sldMkLst>
          <pc:docMk/>
          <pc:sldMk cId="4237854389" sldId="274"/>
        </pc:sldMkLst>
        <pc:spChg chg="mod">
          <ac:chgData name="Fisher, Jay B MAJ" userId="8f695861-bf41-4804-bcd3-9df681e2377c" providerId="ADAL" clId="{15AE5082-B12B-4A30-8253-C62E1D3AD54D}" dt="2023-06-11T20:55:52.712" v="351" actId="20577"/>
          <ac:spMkLst>
            <pc:docMk/>
            <pc:sldMk cId="4237854389" sldId="274"/>
            <ac:spMk id="3" creationId="{3AC7BC83-133C-345E-EC2B-1D4409337D1D}"/>
          </ac:spMkLst>
        </pc:spChg>
      </pc:sldChg>
      <pc:sldChg chg="modSp mod">
        <pc:chgData name="Fisher, Jay B MAJ" userId="8f695861-bf41-4804-bcd3-9df681e2377c" providerId="ADAL" clId="{15AE5082-B12B-4A30-8253-C62E1D3AD54D}" dt="2023-06-11T23:23:55.257" v="2470" actId="20577"/>
        <pc:sldMkLst>
          <pc:docMk/>
          <pc:sldMk cId="796052504" sldId="277"/>
        </pc:sldMkLst>
        <pc:spChg chg="mod">
          <ac:chgData name="Fisher, Jay B MAJ" userId="8f695861-bf41-4804-bcd3-9df681e2377c" providerId="ADAL" clId="{15AE5082-B12B-4A30-8253-C62E1D3AD54D}" dt="2023-06-11T23:23:55.257" v="2470" actId="20577"/>
          <ac:spMkLst>
            <pc:docMk/>
            <pc:sldMk cId="796052504" sldId="277"/>
            <ac:spMk id="3" creationId="{F1BFF34F-5BDA-03F3-6EF0-E2318797E686}"/>
          </ac:spMkLst>
        </pc:spChg>
      </pc:sldChg>
      <pc:sldChg chg="modSp mod">
        <pc:chgData name="Fisher, Jay B MAJ" userId="8f695861-bf41-4804-bcd3-9df681e2377c" providerId="ADAL" clId="{15AE5082-B12B-4A30-8253-C62E1D3AD54D}" dt="2023-06-11T23:47:06.185" v="3021" actId="20577"/>
        <pc:sldMkLst>
          <pc:docMk/>
          <pc:sldMk cId="104700594" sldId="278"/>
        </pc:sldMkLst>
        <pc:spChg chg="mod">
          <ac:chgData name="Fisher, Jay B MAJ" userId="8f695861-bf41-4804-bcd3-9df681e2377c" providerId="ADAL" clId="{15AE5082-B12B-4A30-8253-C62E1D3AD54D}" dt="2023-06-11T23:47:06.185" v="3021" actId="20577"/>
          <ac:spMkLst>
            <pc:docMk/>
            <pc:sldMk cId="104700594" sldId="278"/>
            <ac:spMk id="2" creationId="{161DCC88-3E9B-2748-916B-E7F94BDAA53B}"/>
          </ac:spMkLst>
        </pc:spChg>
        <pc:spChg chg="mod">
          <ac:chgData name="Fisher, Jay B MAJ" userId="8f695861-bf41-4804-bcd3-9df681e2377c" providerId="ADAL" clId="{15AE5082-B12B-4A30-8253-C62E1D3AD54D}" dt="2023-06-11T23:46:26.239" v="3019" actId="20577"/>
          <ac:spMkLst>
            <pc:docMk/>
            <pc:sldMk cId="104700594" sldId="278"/>
            <ac:spMk id="3" creationId="{C34B6BD7-676C-8542-D148-9FDCB8E0F57F}"/>
          </ac:spMkLst>
        </pc:spChg>
      </pc:sldChg>
      <pc:sldChg chg="modSp new mod">
        <pc:chgData name="Fisher, Jay B MAJ" userId="8f695861-bf41-4804-bcd3-9df681e2377c" providerId="ADAL" clId="{15AE5082-B12B-4A30-8253-C62E1D3AD54D}" dt="2023-06-11T21:14:23.243" v="1047" actId="20577"/>
        <pc:sldMkLst>
          <pc:docMk/>
          <pc:sldMk cId="2217100648" sldId="280"/>
        </pc:sldMkLst>
        <pc:spChg chg="mod">
          <ac:chgData name="Fisher, Jay B MAJ" userId="8f695861-bf41-4804-bcd3-9df681e2377c" providerId="ADAL" clId="{15AE5082-B12B-4A30-8253-C62E1D3AD54D}" dt="2023-06-11T20:23:11.427" v="65"/>
          <ac:spMkLst>
            <pc:docMk/>
            <pc:sldMk cId="2217100648" sldId="280"/>
            <ac:spMk id="2" creationId="{227D0F16-5669-10C5-46A9-7B4C2F319725}"/>
          </ac:spMkLst>
        </pc:spChg>
        <pc:spChg chg="mod">
          <ac:chgData name="Fisher, Jay B MAJ" userId="8f695861-bf41-4804-bcd3-9df681e2377c" providerId="ADAL" clId="{15AE5082-B12B-4A30-8253-C62E1D3AD54D}" dt="2023-06-11T21:14:23.243" v="1047" actId="20577"/>
          <ac:spMkLst>
            <pc:docMk/>
            <pc:sldMk cId="2217100648" sldId="280"/>
            <ac:spMk id="3" creationId="{A11F22FE-8930-12A1-2415-52535AF180A4}"/>
          </ac:spMkLst>
        </pc:spChg>
      </pc:sldChg>
      <pc:sldChg chg="modSp new mod ord">
        <pc:chgData name="Fisher, Jay B MAJ" userId="8f695861-bf41-4804-bcd3-9df681e2377c" providerId="ADAL" clId="{15AE5082-B12B-4A30-8253-C62E1D3AD54D}" dt="2023-06-11T21:02:39.864" v="906" actId="20577"/>
        <pc:sldMkLst>
          <pc:docMk/>
          <pc:sldMk cId="3360539924" sldId="281"/>
        </pc:sldMkLst>
        <pc:spChg chg="mod">
          <ac:chgData name="Fisher, Jay B MAJ" userId="8f695861-bf41-4804-bcd3-9df681e2377c" providerId="ADAL" clId="{15AE5082-B12B-4A30-8253-C62E1D3AD54D}" dt="2023-06-11T20:58:20.229" v="468" actId="20577"/>
          <ac:spMkLst>
            <pc:docMk/>
            <pc:sldMk cId="3360539924" sldId="281"/>
            <ac:spMk id="2" creationId="{EBE6A981-B765-CF14-D478-19A43A6B216D}"/>
          </ac:spMkLst>
        </pc:spChg>
        <pc:spChg chg="mod">
          <ac:chgData name="Fisher, Jay B MAJ" userId="8f695861-bf41-4804-bcd3-9df681e2377c" providerId="ADAL" clId="{15AE5082-B12B-4A30-8253-C62E1D3AD54D}" dt="2023-06-11T21:02:39.864" v="906" actId="20577"/>
          <ac:spMkLst>
            <pc:docMk/>
            <pc:sldMk cId="3360539924" sldId="281"/>
            <ac:spMk id="3" creationId="{203168CE-0583-A5DA-4F38-A61456BA1FB7}"/>
          </ac:spMkLst>
        </pc:spChg>
      </pc:sldChg>
      <pc:sldChg chg="modSp new mod">
        <pc:chgData name="Fisher, Jay B MAJ" userId="8f695861-bf41-4804-bcd3-9df681e2377c" providerId="ADAL" clId="{15AE5082-B12B-4A30-8253-C62E1D3AD54D}" dt="2023-06-11T23:28:24.902" v="2816" actId="20577"/>
        <pc:sldMkLst>
          <pc:docMk/>
          <pc:sldMk cId="2882043005" sldId="282"/>
        </pc:sldMkLst>
        <pc:spChg chg="mod">
          <ac:chgData name="Fisher, Jay B MAJ" userId="8f695861-bf41-4804-bcd3-9df681e2377c" providerId="ADAL" clId="{15AE5082-B12B-4A30-8253-C62E1D3AD54D}" dt="2023-06-11T21:15:42.779" v="1055" actId="20577"/>
          <ac:spMkLst>
            <pc:docMk/>
            <pc:sldMk cId="2882043005" sldId="282"/>
            <ac:spMk id="2" creationId="{441BB318-56F7-E821-698A-CB2284B62B62}"/>
          </ac:spMkLst>
        </pc:spChg>
        <pc:spChg chg="mod">
          <ac:chgData name="Fisher, Jay B MAJ" userId="8f695861-bf41-4804-bcd3-9df681e2377c" providerId="ADAL" clId="{15AE5082-B12B-4A30-8253-C62E1D3AD54D}" dt="2023-06-11T23:28:24.902" v="2816" actId="20577"/>
          <ac:spMkLst>
            <pc:docMk/>
            <pc:sldMk cId="2882043005" sldId="282"/>
            <ac:spMk id="3" creationId="{772FBC0D-ADB8-2E6C-8435-6BFF20296E12}"/>
          </ac:spMkLst>
        </pc:spChg>
      </pc:sldChg>
      <pc:sldChg chg="modSp new mod">
        <pc:chgData name="Fisher, Jay B MAJ" userId="8f695861-bf41-4804-bcd3-9df681e2377c" providerId="ADAL" clId="{15AE5082-B12B-4A30-8253-C62E1D3AD54D}" dt="2023-06-11T23:49:46.984" v="3438" actId="20577"/>
        <pc:sldMkLst>
          <pc:docMk/>
          <pc:sldMk cId="2420286615" sldId="283"/>
        </pc:sldMkLst>
        <pc:spChg chg="mod">
          <ac:chgData name="Fisher, Jay B MAJ" userId="8f695861-bf41-4804-bcd3-9df681e2377c" providerId="ADAL" clId="{15AE5082-B12B-4A30-8253-C62E1D3AD54D}" dt="2023-06-11T23:47:15.647" v="3031" actId="20577"/>
          <ac:spMkLst>
            <pc:docMk/>
            <pc:sldMk cId="2420286615" sldId="283"/>
            <ac:spMk id="2" creationId="{E05ADEEA-B96C-7868-4CDC-67974DAF8B8F}"/>
          </ac:spMkLst>
        </pc:spChg>
        <pc:spChg chg="mod">
          <ac:chgData name="Fisher, Jay B MAJ" userId="8f695861-bf41-4804-bcd3-9df681e2377c" providerId="ADAL" clId="{15AE5082-B12B-4A30-8253-C62E1D3AD54D}" dt="2023-06-11T23:49:46.984" v="3438" actId="20577"/>
          <ac:spMkLst>
            <pc:docMk/>
            <pc:sldMk cId="2420286615" sldId="283"/>
            <ac:spMk id="3" creationId="{4223604A-B60E-604F-D307-043EA634C7E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A7F629-2911-5C42-064A-426E4BDC9C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7E5AE9-5F49-3EDE-6296-75DB5AFEC1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C216F0-FE3C-4B3A-A455-C39A61B78FEA}" type="datetimeFigureOut">
              <a:rPr lang="en-US" smtClean="0"/>
              <a:t>10/15/2023</a:t>
            </a:fld>
            <a:endParaRPr lang="en-US"/>
          </a:p>
        </p:txBody>
      </p:sp>
      <p:sp>
        <p:nvSpPr>
          <p:cNvPr id="4" name="Footer Placeholder 3">
            <a:extLst>
              <a:ext uri="{FF2B5EF4-FFF2-40B4-BE49-F238E27FC236}">
                <a16:creationId xmlns:a16="http://schemas.microsoft.com/office/drawing/2014/main" id="{336D4D37-55F0-A845-4C73-E01C1F80D7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D6C46B-9D82-C758-23B3-467291C914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8F33DA-2637-4538-AF93-0D5E7598489B}" type="slidenum">
              <a:rPr lang="en-US" smtClean="0"/>
              <a:t>‹#›</a:t>
            </a:fld>
            <a:endParaRPr lang="en-US"/>
          </a:p>
        </p:txBody>
      </p:sp>
    </p:spTree>
    <p:extLst>
      <p:ext uri="{BB962C8B-B14F-4D97-AF65-F5344CB8AC3E}">
        <p14:creationId xmlns:p14="http://schemas.microsoft.com/office/powerpoint/2010/main" val="126580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A1CDB-3708-4381-B6B4-360D5961A906}"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4AC515-167B-408E-98B9-C104973D4AE2}" type="slidenum">
              <a:rPr lang="en-US" smtClean="0"/>
              <a:t>‹#›</a:t>
            </a:fld>
            <a:endParaRPr lang="en-US"/>
          </a:p>
        </p:txBody>
      </p:sp>
    </p:spTree>
    <p:extLst>
      <p:ext uri="{BB962C8B-B14F-4D97-AF65-F5344CB8AC3E}">
        <p14:creationId xmlns:p14="http://schemas.microsoft.com/office/powerpoint/2010/main" val="2685068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this presentation makes you wiser.</a:t>
            </a:r>
          </a:p>
          <a:p>
            <a:r>
              <a:rPr lang="en-US" dirty="0"/>
              <a:t>MacArthur said there is not security on this earth, but you can reduce the opportunities for people to harm you.</a:t>
            </a:r>
          </a:p>
        </p:txBody>
      </p:sp>
      <p:sp>
        <p:nvSpPr>
          <p:cNvPr id="4" name="Slide Number Placeholder 3"/>
          <p:cNvSpPr>
            <a:spLocks noGrp="1"/>
          </p:cNvSpPr>
          <p:nvPr>
            <p:ph type="sldNum" sz="quarter" idx="5"/>
          </p:nvPr>
        </p:nvSpPr>
        <p:spPr/>
        <p:txBody>
          <a:bodyPr/>
          <a:lstStyle/>
          <a:p>
            <a:fld id="{3A4AC515-167B-408E-98B9-C104973D4AE2}" type="slidenum">
              <a:rPr lang="en-US" smtClean="0"/>
              <a:t>1</a:t>
            </a:fld>
            <a:endParaRPr lang="en-US"/>
          </a:p>
        </p:txBody>
      </p:sp>
    </p:spTree>
    <p:extLst>
      <p:ext uri="{BB962C8B-B14F-4D97-AF65-F5344CB8AC3E}">
        <p14:creationId xmlns:p14="http://schemas.microsoft.com/office/powerpoint/2010/main" val="3329402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terms “password” and “passphrase” are roughly equivalent, but I will often use the term “passphrase” because it suggests greater length than a single word.</a:t>
            </a:r>
          </a:p>
        </p:txBody>
      </p:sp>
      <p:sp>
        <p:nvSpPr>
          <p:cNvPr id="4" name="Slide Number Placeholder 3"/>
          <p:cNvSpPr>
            <a:spLocks noGrp="1"/>
          </p:cNvSpPr>
          <p:nvPr>
            <p:ph type="sldNum" sz="quarter" idx="5"/>
          </p:nvPr>
        </p:nvSpPr>
        <p:spPr/>
        <p:txBody>
          <a:bodyPr/>
          <a:lstStyle/>
          <a:p>
            <a:fld id="{3A4AC515-167B-408E-98B9-C104973D4AE2}" type="slidenum">
              <a:rPr lang="en-US" smtClean="0"/>
              <a:t>11</a:t>
            </a:fld>
            <a:endParaRPr lang="en-US"/>
          </a:p>
        </p:txBody>
      </p:sp>
    </p:spTree>
    <p:extLst>
      <p:ext uri="{BB962C8B-B14F-4D97-AF65-F5344CB8AC3E}">
        <p14:creationId xmlns:p14="http://schemas.microsoft.com/office/powerpoint/2010/main" val="3494031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comic strip, which is already several years old, highlights the problem with passwords and suggests that length is more helpful than complexity.</a:t>
            </a:r>
          </a:p>
          <a:p>
            <a:r>
              <a:rPr lang="en-US" dirty="0"/>
              <a:t>The chart on the right shows that both length and complexity increase the time it takes for a hacker to use a brute force attack to discover a passphrase.</a:t>
            </a:r>
          </a:p>
          <a:p>
            <a:r>
              <a:rPr lang="en-US" dirty="0"/>
              <a:t>Moderately complex passphrases with at least 12 characters or mildly complex passphrases with at least 16 characters are good.</a:t>
            </a:r>
          </a:p>
        </p:txBody>
      </p:sp>
      <p:sp>
        <p:nvSpPr>
          <p:cNvPr id="4" name="Slide Number Placeholder 3"/>
          <p:cNvSpPr>
            <a:spLocks noGrp="1"/>
          </p:cNvSpPr>
          <p:nvPr>
            <p:ph type="sldNum" sz="quarter" idx="5"/>
          </p:nvPr>
        </p:nvSpPr>
        <p:spPr/>
        <p:txBody>
          <a:bodyPr/>
          <a:lstStyle/>
          <a:p>
            <a:fld id="{3A4AC515-167B-408E-98B9-C104973D4AE2}" type="slidenum">
              <a:rPr lang="en-US" smtClean="0"/>
              <a:t>12</a:t>
            </a:fld>
            <a:endParaRPr lang="en-US"/>
          </a:p>
        </p:txBody>
      </p:sp>
    </p:spTree>
    <p:extLst>
      <p:ext uri="{BB962C8B-B14F-4D97-AF65-F5344CB8AC3E}">
        <p14:creationId xmlns:p14="http://schemas.microsoft.com/office/powerpoint/2010/main" val="4255465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MFA is discussed on the next slide.</a:t>
            </a:r>
          </a:p>
        </p:txBody>
      </p:sp>
      <p:sp>
        <p:nvSpPr>
          <p:cNvPr id="4" name="Slide Number Placeholder 3"/>
          <p:cNvSpPr>
            <a:spLocks noGrp="1"/>
          </p:cNvSpPr>
          <p:nvPr>
            <p:ph type="sldNum" sz="quarter" idx="5"/>
          </p:nvPr>
        </p:nvSpPr>
        <p:spPr/>
        <p:txBody>
          <a:bodyPr/>
          <a:lstStyle/>
          <a:p>
            <a:fld id="{3A4AC515-167B-408E-98B9-C104973D4AE2}" type="slidenum">
              <a:rPr lang="en-US" smtClean="0"/>
              <a:t>13</a:t>
            </a:fld>
            <a:endParaRPr lang="en-US"/>
          </a:p>
        </p:txBody>
      </p:sp>
    </p:spTree>
    <p:extLst>
      <p:ext uri="{BB962C8B-B14F-4D97-AF65-F5344CB8AC3E}">
        <p14:creationId xmlns:p14="http://schemas.microsoft.com/office/powerpoint/2010/main" val="940628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engineering will be discussed more in a few slides.</a:t>
            </a:r>
          </a:p>
          <a:p>
            <a:r>
              <a:rPr lang="en-US" dirty="0"/>
              <a:t>One Hollywood example of “security” questions being a problem is shown in the 2013 film Now You See Me.</a:t>
            </a:r>
          </a:p>
        </p:txBody>
      </p:sp>
      <p:sp>
        <p:nvSpPr>
          <p:cNvPr id="4" name="Slide Number Placeholder 3"/>
          <p:cNvSpPr>
            <a:spLocks noGrp="1"/>
          </p:cNvSpPr>
          <p:nvPr>
            <p:ph type="sldNum" sz="quarter" idx="5"/>
          </p:nvPr>
        </p:nvSpPr>
        <p:spPr/>
        <p:txBody>
          <a:bodyPr/>
          <a:lstStyle/>
          <a:p>
            <a:fld id="{3A4AC515-167B-408E-98B9-C104973D4AE2}" type="slidenum">
              <a:rPr lang="en-US" smtClean="0"/>
              <a:t>14</a:t>
            </a:fld>
            <a:endParaRPr lang="en-US"/>
          </a:p>
        </p:txBody>
      </p:sp>
    </p:spTree>
    <p:extLst>
      <p:ext uri="{BB962C8B-B14F-4D97-AF65-F5344CB8AC3E}">
        <p14:creationId xmlns:p14="http://schemas.microsoft.com/office/powerpoint/2010/main" val="3110857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AC515-167B-408E-98B9-C104973D4AE2}" type="slidenum">
              <a:rPr lang="en-US" smtClean="0"/>
              <a:t>15</a:t>
            </a:fld>
            <a:endParaRPr lang="en-US"/>
          </a:p>
        </p:txBody>
      </p:sp>
    </p:spTree>
    <p:extLst>
      <p:ext uri="{BB962C8B-B14F-4D97-AF65-F5344CB8AC3E}">
        <p14:creationId xmlns:p14="http://schemas.microsoft.com/office/powerpoint/2010/main" val="1041710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AC515-167B-408E-98B9-C104973D4AE2}" type="slidenum">
              <a:rPr lang="en-US" smtClean="0"/>
              <a:t>16</a:t>
            </a:fld>
            <a:endParaRPr lang="en-US"/>
          </a:p>
        </p:txBody>
      </p:sp>
    </p:spTree>
    <p:extLst>
      <p:ext uri="{BB962C8B-B14F-4D97-AF65-F5344CB8AC3E}">
        <p14:creationId xmlns:p14="http://schemas.microsoft.com/office/powerpoint/2010/main" val="2258329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people make legitimate second accounts because they forgot their passwords.  </a:t>
            </a:r>
            <a:r>
              <a:rPr lang="en-US" dirty="0">
                <a:sym typeface="Wingdings" panose="05000000000000000000" pitchFamily="2" charset="2"/>
              </a:rPr>
              <a:t></a:t>
            </a:r>
          </a:p>
          <a:p>
            <a:endParaRPr lang="en-US"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3A4AC515-167B-408E-98B9-C104973D4AE2}" type="slidenum">
              <a:rPr lang="en-US" smtClean="0"/>
              <a:t>17</a:t>
            </a:fld>
            <a:endParaRPr lang="en-US"/>
          </a:p>
        </p:txBody>
      </p:sp>
    </p:spTree>
    <p:extLst>
      <p:ext uri="{BB962C8B-B14F-4D97-AF65-F5344CB8AC3E}">
        <p14:creationId xmlns:p14="http://schemas.microsoft.com/office/powerpoint/2010/main" val="2545120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you’re presented with a certificate error, verify the web address.</a:t>
            </a:r>
          </a:p>
          <a:p>
            <a:r>
              <a:rPr lang="en-US" dirty="0"/>
              <a:t>Consider whether or not you need to use it.</a:t>
            </a:r>
          </a:p>
        </p:txBody>
      </p:sp>
      <p:sp>
        <p:nvSpPr>
          <p:cNvPr id="4" name="Slide Number Placeholder 3"/>
          <p:cNvSpPr>
            <a:spLocks noGrp="1"/>
          </p:cNvSpPr>
          <p:nvPr>
            <p:ph type="sldNum" sz="quarter" idx="5"/>
          </p:nvPr>
        </p:nvSpPr>
        <p:spPr/>
        <p:txBody>
          <a:bodyPr/>
          <a:lstStyle/>
          <a:p>
            <a:fld id="{3A4AC515-167B-408E-98B9-C104973D4AE2}" type="slidenum">
              <a:rPr lang="en-US" smtClean="0"/>
              <a:t>19</a:t>
            </a:fld>
            <a:endParaRPr lang="en-US"/>
          </a:p>
        </p:txBody>
      </p:sp>
    </p:spTree>
    <p:extLst>
      <p:ext uri="{BB962C8B-B14F-4D97-AF65-F5344CB8AC3E}">
        <p14:creationId xmlns:p14="http://schemas.microsoft.com/office/powerpoint/2010/main" val="358257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web addresses are set up specifically to catch people who spell the real ones wrong.</a:t>
            </a:r>
          </a:p>
        </p:txBody>
      </p:sp>
      <p:sp>
        <p:nvSpPr>
          <p:cNvPr id="4" name="Slide Number Placeholder 3"/>
          <p:cNvSpPr>
            <a:spLocks noGrp="1"/>
          </p:cNvSpPr>
          <p:nvPr>
            <p:ph type="sldNum" sz="quarter" idx="5"/>
          </p:nvPr>
        </p:nvSpPr>
        <p:spPr/>
        <p:txBody>
          <a:bodyPr/>
          <a:lstStyle/>
          <a:p>
            <a:fld id="{3A4AC515-167B-408E-98B9-C104973D4AE2}" type="slidenum">
              <a:rPr lang="en-US" smtClean="0"/>
              <a:t>21</a:t>
            </a:fld>
            <a:endParaRPr lang="en-US"/>
          </a:p>
        </p:txBody>
      </p:sp>
    </p:spTree>
    <p:extLst>
      <p:ext uri="{BB962C8B-B14F-4D97-AF65-F5344CB8AC3E}">
        <p14:creationId xmlns:p14="http://schemas.microsoft.com/office/powerpoint/2010/main" val="142157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nothing else works, social engineering always works.</a:t>
            </a:r>
          </a:p>
          <a:p>
            <a:r>
              <a:rPr lang="en-US" dirty="0"/>
              <a:t>Sometimes, instead of worrying so much about how technology works, hackers will focus on how people work.</a:t>
            </a:r>
          </a:p>
          <a:p>
            <a:r>
              <a:rPr lang="en-US" dirty="0"/>
              <a:t>Sometimes we assume that if someone is asking about it or trying to access it, they’re supposed to.</a:t>
            </a:r>
          </a:p>
          <a:p>
            <a:r>
              <a:rPr lang="en-US" dirty="0"/>
              <a:t>Perhaps they’re wearing overalls, claiming to be maintenance personnel so they can get to a server room.</a:t>
            </a:r>
          </a:p>
          <a:p>
            <a:r>
              <a:rPr lang="en-US" dirty="0"/>
              <a:t>People can reportedly get into all sorts of places, like concerts, merely by carrying a ladder.</a:t>
            </a:r>
          </a:p>
          <a:p>
            <a:r>
              <a:rPr lang="en-US" dirty="0"/>
              <a:t>The recorded sound of a crying baby can make a phone operator more likely to help a supposed mother.</a:t>
            </a:r>
          </a:p>
          <a:p>
            <a:r>
              <a:rPr lang="en-US" dirty="0"/>
              <a:t>If someone on the phone knows your name and address (or other information), does it give them legitimacy?</a:t>
            </a:r>
          </a:p>
        </p:txBody>
      </p:sp>
      <p:sp>
        <p:nvSpPr>
          <p:cNvPr id="4" name="Slide Number Placeholder 3"/>
          <p:cNvSpPr>
            <a:spLocks noGrp="1"/>
          </p:cNvSpPr>
          <p:nvPr>
            <p:ph type="sldNum" sz="quarter" idx="5"/>
          </p:nvPr>
        </p:nvSpPr>
        <p:spPr/>
        <p:txBody>
          <a:bodyPr/>
          <a:lstStyle/>
          <a:p>
            <a:fld id="{3A4AC515-167B-408E-98B9-C104973D4AE2}" type="slidenum">
              <a:rPr lang="en-US" smtClean="0"/>
              <a:t>23</a:t>
            </a:fld>
            <a:endParaRPr lang="en-US"/>
          </a:p>
        </p:txBody>
      </p:sp>
    </p:spTree>
    <p:extLst>
      <p:ext uri="{BB962C8B-B14F-4D97-AF65-F5344CB8AC3E}">
        <p14:creationId xmlns:p14="http://schemas.microsoft.com/office/powerpoint/2010/main" val="255679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arrow will move across the progress bar as I cover each topic.</a:t>
            </a:r>
          </a:p>
        </p:txBody>
      </p:sp>
      <p:sp>
        <p:nvSpPr>
          <p:cNvPr id="4" name="Slide Number Placeholder 3"/>
          <p:cNvSpPr>
            <a:spLocks noGrp="1"/>
          </p:cNvSpPr>
          <p:nvPr>
            <p:ph type="sldNum" sz="quarter" idx="5"/>
          </p:nvPr>
        </p:nvSpPr>
        <p:spPr/>
        <p:txBody>
          <a:bodyPr/>
          <a:lstStyle/>
          <a:p>
            <a:fld id="{3A4AC515-167B-408E-98B9-C104973D4AE2}" type="slidenum">
              <a:rPr lang="en-US" smtClean="0"/>
              <a:t>2</a:t>
            </a:fld>
            <a:endParaRPr lang="en-US"/>
          </a:p>
        </p:txBody>
      </p:sp>
    </p:spTree>
    <p:extLst>
      <p:ext uri="{BB962C8B-B14F-4D97-AF65-F5344CB8AC3E}">
        <p14:creationId xmlns:p14="http://schemas.microsoft.com/office/powerpoint/2010/main" val="3670305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Realistic scenario; a scammer tricks and older person into thinking she has made a mistake and needs to return money; they is embarrassed and doesn’t want to tell their spouse, but the spouse eventually finds out when several thousand dollars are gone for good.</a:t>
            </a:r>
          </a:p>
        </p:txBody>
      </p:sp>
      <p:sp>
        <p:nvSpPr>
          <p:cNvPr id="4" name="Slide Number Placeholder 3"/>
          <p:cNvSpPr>
            <a:spLocks noGrp="1"/>
          </p:cNvSpPr>
          <p:nvPr>
            <p:ph type="sldNum" sz="quarter" idx="5"/>
          </p:nvPr>
        </p:nvSpPr>
        <p:spPr/>
        <p:txBody>
          <a:bodyPr/>
          <a:lstStyle/>
          <a:p>
            <a:fld id="{3A4AC515-167B-408E-98B9-C104973D4AE2}" type="slidenum">
              <a:rPr lang="en-US" smtClean="0"/>
              <a:t>24</a:t>
            </a:fld>
            <a:endParaRPr lang="en-US"/>
          </a:p>
        </p:txBody>
      </p:sp>
    </p:spTree>
    <p:extLst>
      <p:ext uri="{BB962C8B-B14F-4D97-AF65-F5344CB8AC3E}">
        <p14:creationId xmlns:p14="http://schemas.microsoft.com/office/powerpoint/2010/main" val="4181650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False e-mail and text messaged can often be reported.</a:t>
            </a:r>
          </a:p>
        </p:txBody>
      </p:sp>
      <p:sp>
        <p:nvSpPr>
          <p:cNvPr id="4" name="Slide Number Placeholder 3"/>
          <p:cNvSpPr>
            <a:spLocks noGrp="1"/>
          </p:cNvSpPr>
          <p:nvPr>
            <p:ph type="sldNum" sz="quarter" idx="5"/>
          </p:nvPr>
        </p:nvSpPr>
        <p:spPr/>
        <p:txBody>
          <a:bodyPr/>
          <a:lstStyle/>
          <a:p>
            <a:fld id="{3A4AC515-167B-408E-98B9-C104973D4AE2}" type="slidenum">
              <a:rPr lang="en-US" smtClean="0"/>
              <a:t>25</a:t>
            </a:fld>
            <a:endParaRPr lang="en-US"/>
          </a:p>
        </p:txBody>
      </p:sp>
    </p:spTree>
    <p:extLst>
      <p:ext uri="{BB962C8B-B14F-4D97-AF65-F5344CB8AC3E}">
        <p14:creationId xmlns:p14="http://schemas.microsoft.com/office/powerpoint/2010/main" val="4271190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seen a number of fake e-mails that seemed to be from a friend who was telling me that they forgot to send me some pictures, and had a supposed link to them.</a:t>
            </a:r>
          </a:p>
        </p:txBody>
      </p:sp>
      <p:sp>
        <p:nvSpPr>
          <p:cNvPr id="4" name="Slide Number Placeholder 3"/>
          <p:cNvSpPr>
            <a:spLocks noGrp="1"/>
          </p:cNvSpPr>
          <p:nvPr>
            <p:ph type="sldNum" sz="quarter" idx="5"/>
          </p:nvPr>
        </p:nvSpPr>
        <p:spPr/>
        <p:txBody>
          <a:bodyPr/>
          <a:lstStyle/>
          <a:p>
            <a:fld id="{3A4AC515-167B-408E-98B9-C104973D4AE2}" type="slidenum">
              <a:rPr lang="en-US" smtClean="0"/>
              <a:t>26</a:t>
            </a:fld>
            <a:endParaRPr lang="en-US"/>
          </a:p>
        </p:txBody>
      </p:sp>
    </p:spTree>
    <p:extLst>
      <p:ext uri="{BB962C8B-B14F-4D97-AF65-F5344CB8AC3E}">
        <p14:creationId xmlns:p14="http://schemas.microsoft.com/office/powerpoint/2010/main" val="1191329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rule, all software has bugs and vulnerabilities.</a:t>
            </a:r>
          </a:p>
        </p:txBody>
      </p:sp>
      <p:sp>
        <p:nvSpPr>
          <p:cNvPr id="4" name="Slide Number Placeholder 3"/>
          <p:cNvSpPr>
            <a:spLocks noGrp="1"/>
          </p:cNvSpPr>
          <p:nvPr>
            <p:ph type="sldNum" sz="quarter" idx="5"/>
          </p:nvPr>
        </p:nvSpPr>
        <p:spPr/>
        <p:txBody>
          <a:bodyPr/>
          <a:lstStyle/>
          <a:p>
            <a:fld id="{3A4AC515-167B-408E-98B9-C104973D4AE2}" type="slidenum">
              <a:rPr lang="en-US" smtClean="0"/>
              <a:t>29</a:t>
            </a:fld>
            <a:endParaRPr lang="en-US"/>
          </a:p>
        </p:txBody>
      </p:sp>
    </p:spTree>
    <p:extLst>
      <p:ext uri="{BB962C8B-B14F-4D97-AF65-F5344CB8AC3E}">
        <p14:creationId xmlns:p14="http://schemas.microsoft.com/office/powerpoint/2010/main" val="1291169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can do something, then so can other people.</a:t>
            </a:r>
          </a:p>
          <a:p>
            <a:r>
              <a:rPr lang="en-US" dirty="0"/>
              <a:t>If someone can remotely see information about my lights, thermostat, and refrigerator, they may be able to tell when I’ve been away from home for an extended period of time.  Can they remotely unlock my doors or garage?</a:t>
            </a:r>
          </a:p>
        </p:txBody>
      </p:sp>
      <p:sp>
        <p:nvSpPr>
          <p:cNvPr id="4" name="Slide Number Placeholder 3"/>
          <p:cNvSpPr>
            <a:spLocks noGrp="1"/>
          </p:cNvSpPr>
          <p:nvPr>
            <p:ph type="sldNum" sz="quarter" idx="5"/>
          </p:nvPr>
        </p:nvSpPr>
        <p:spPr/>
        <p:txBody>
          <a:bodyPr/>
          <a:lstStyle/>
          <a:p>
            <a:fld id="{3A4AC515-167B-408E-98B9-C104973D4AE2}" type="slidenum">
              <a:rPr lang="en-US" smtClean="0"/>
              <a:t>33</a:t>
            </a:fld>
            <a:endParaRPr lang="en-US"/>
          </a:p>
        </p:txBody>
      </p:sp>
    </p:spTree>
    <p:extLst>
      <p:ext uri="{BB962C8B-B14F-4D97-AF65-F5344CB8AC3E}">
        <p14:creationId xmlns:p14="http://schemas.microsoft.com/office/powerpoint/2010/main" val="2964063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Mark Zuckerberg was asked by Congress how Facebook makes money, he answered that it is through advertising; this is true, but part of their business model includes knowing a lot about you.</a:t>
            </a:r>
          </a:p>
        </p:txBody>
      </p:sp>
      <p:sp>
        <p:nvSpPr>
          <p:cNvPr id="4" name="Slide Number Placeholder 3"/>
          <p:cNvSpPr>
            <a:spLocks noGrp="1"/>
          </p:cNvSpPr>
          <p:nvPr>
            <p:ph type="sldNum" sz="quarter" idx="5"/>
          </p:nvPr>
        </p:nvSpPr>
        <p:spPr/>
        <p:txBody>
          <a:bodyPr/>
          <a:lstStyle/>
          <a:p>
            <a:fld id="{3A4AC515-167B-408E-98B9-C104973D4AE2}" type="slidenum">
              <a:rPr lang="en-US" smtClean="0"/>
              <a:t>35</a:t>
            </a:fld>
            <a:endParaRPr lang="en-US"/>
          </a:p>
        </p:txBody>
      </p:sp>
    </p:spTree>
    <p:extLst>
      <p:ext uri="{BB962C8B-B14F-4D97-AF65-F5344CB8AC3E}">
        <p14:creationId xmlns:p14="http://schemas.microsoft.com/office/powerpoint/2010/main" val="3181194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Mark Zuckerberg was asked by Congress how Facebook makes money, he answered that it is through advertising; this is true, but part of their business model includes knowing a lot about you.</a:t>
            </a:r>
          </a:p>
        </p:txBody>
      </p:sp>
      <p:sp>
        <p:nvSpPr>
          <p:cNvPr id="4" name="Slide Number Placeholder 3"/>
          <p:cNvSpPr>
            <a:spLocks noGrp="1"/>
          </p:cNvSpPr>
          <p:nvPr>
            <p:ph type="sldNum" sz="quarter" idx="5"/>
          </p:nvPr>
        </p:nvSpPr>
        <p:spPr/>
        <p:txBody>
          <a:bodyPr/>
          <a:lstStyle/>
          <a:p>
            <a:fld id="{3A4AC515-167B-408E-98B9-C104973D4AE2}" type="slidenum">
              <a:rPr lang="en-US" smtClean="0"/>
              <a:t>36</a:t>
            </a:fld>
            <a:endParaRPr lang="en-US"/>
          </a:p>
        </p:txBody>
      </p:sp>
    </p:spTree>
    <p:extLst>
      <p:ext uri="{BB962C8B-B14F-4D97-AF65-F5344CB8AC3E}">
        <p14:creationId xmlns:p14="http://schemas.microsoft.com/office/powerpoint/2010/main" val="2522427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audit your personal digital footprint by downloading a copy of your personal data from services you use and investigating what data brokers have gathered.</a:t>
            </a:r>
          </a:p>
        </p:txBody>
      </p:sp>
      <p:sp>
        <p:nvSpPr>
          <p:cNvPr id="4" name="Slide Number Placeholder 3"/>
          <p:cNvSpPr>
            <a:spLocks noGrp="1"/>
          </p:cNvSpPr>
          <p:nvPr>
            <p:ph type="sldNum" sz="quarter" idx="5"/>
          </p:nvPr>
        </p:nvSpPr>
        <p:spPr/>
        <p:txBody>
          <a:bodyPr/>
          <a:lstStyle/>
          <a:p>
            <a:fld id="{3A4AC515-167B-408E-98B9-C104973D4AE2}" type="slidenum">
              <a:rPr lang="en-US" smtClean="0"/>
              <a:t>37</a:t>
            </a:fld>
            <a:endParaRPr lang="en-US"/>
          </a:p>
        </p:txBody>
      </p:sp>
    </p:spTree>
    <p:extLst>
      <p:ext uri="{BB962C8B-B14F-4D97-AF65-F5344CB8AC3E}">
        <p14:creationId xmlns:p14="http://schemas.microsoft.com/office/powerpoint/2010/main" val="2137392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know that a bad situation is impacting us, we need to change it.  Find something productive to do.  Get support from others.  Don’t stay up late.</a:t>
            </a:r>
          </a:p>
          <a:p>
            <a:r>
              <a:rPr lang="en-US" dirty="0"/>
              <a:t>This applies to most of what we’ll discuss next.</a:t>
            </a:r>
          </a:p>
        </p:txBody>
      </p:sp>
      <p:sp>
        <p:nvSpPr>
          <p:cNvPr id="4" name="Slide Number Placeholder 3"/>
          <p:cNvSpPr>
            <a:spLocks noGrp="1"/>
          </p:cNvSpPr>
          <p:nvPr>
            <p:ph type="sldNum" sz="quarter" idx="5"/>
          </p:nvPr>
        </p:nvSpPr>
        <p:spPr/>
        <p:txBody>
          <a:bodyPr/>
          <a:lstStyle/>
          <a:p>
            <a:fld id="{3A4AC515-167B-408E-98B9-C104973D4AE2}" type="slidenum">
              <a:rPr lang="en-US" smtClean="0"/>
              <a:t>39</a:t>
            </a:fld>
            <a:endParaRPr lang="en-US"/>
          </a:p>
        </p:txBody>
      </p:sp>
    </p:spTree>
    <p:extLst>
      <p:ext uri="{BB962C8B-B14F-4D97-AF65-F5344CB8AC3E}">
        <p14:creationId xmlns:p14="http://schemas.microsoft.com/office/powerpoint/2010/main" val="932426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From friend of mine who is a technological forensics expert and a former bishop:</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     Every criminal activity is driven by selfishness and a degradation of morality.</a:t>
            </a:r>
          </a:p>
          <a:p>
            <a:pPr rtl="0">
              <a:spcBef>
                <a:spcPts val="0"/>
              </a:spcBef>
              <a:spcAft>
                <a:spcPts val="0"/>
              </a:spcAft>
            </a:pPr>
            <a:r>
              <a:rPr lang="en-US" sz="1800" b="0" i="0" u="none" strike="noStrike" dirty="0">
                <a:solidFill>
                  <a:srgbClr val="000000"/>
                </a:solidFill>
                <a:effectLst/>
                <a:latin typeface="Arial" panose="020B0604020202020204" pitchFamily="34" charset="0"/>
              </a:rPr>
              <a:t>     Forensics examiners overwhelmingly find morally degrading materials in conjunction with other crimes--particularly pornography.</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     Pornography is a gateway; no one wakes up and decides to commit a great moral wrong; they start with lesser evils.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A4AC515-167B-408E-98B9-C104973D4AE2}" type="slidenum">
              <a:rPr lang="en-US" smtClean="0"/>
              <a:t>40</a:t>
            </a:fld>
            <a:endParaRPr lang="en-US"/>
          </a:p>
        </p:txBody>
      </p:sp>
    </p:spTree>
    <p:extLst>
      <p:ext uri="{BB962C8B-B14F-4D97-AF65-F5344CB8AC3E}">
        <p14:creationId xmlns:p14="http://schemas.microsoft.com/office/powerpoint/2010/main" val="420628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earlier topics are all secular or technical; again, I won’t try to educate you on all of the technical details.</a:t>
            </a:r>
          </a:p>
        </p:txBody>
      </p:sp>
      <p:sp>
        <p:nvSpPr>
          <p:cNvPr id="4" name="Slide Number Placeholder 3"/>
          <p:cNvSpPr>
            <a:spLocks noGrp="1"/>
          </p:cNvSpPr>
          <p:nvPr>
            <p:ph type="sldNum" sz="quarter" idx="5"/>
          </p:nvPr>
        </p:nvSpPr>
        <p:spPr/>
        <p:txBody>
          <a:bodyPr/>
          <a:lstStyle/>
          <a:p>
            <a:fld id="{3A4AC515-167B-408E-98B9-C104973D4AE2}" type="slidenum">
              <a:rPr lang="en-US" smtClean="0"/>
              <a:t>3</a:t>
            </a:fld>
            <a:endParaRPr lang="en-US"/>
          </a:p>
        </p:txBody>
      </p:sp>
    </p:spTree>
    <p:extLst>
      <p:ext uri="{BB962C8B-B14F-4D97-AF65-F5344CB8AC3E}">
        <p14:creationId xmlns:p14="http://schemas.microsoft.com/office/powerpoint/2010/main" val="4048063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included some words of prophets, living or ancient, that deal with these subjects, but of course I only have a small selection.</a:t>
            </a:r>
          </a:p>
          <a:p>
            <a:r>
              <a:rPr lang="en-US" dirty="0"/>
              <a:t>Elder Holland has also mentioned that “</a:t>
            </a:r>
            <a:r>
              <a:rPr lang="en-US" b="0" i="0" dirty="0">
                <a:solidFill>
                  <a:srgbClr val="000000"/>
                </a:solidFill>
                <a:effectLst/>
                <a:latin typeface="Ensign:Serif"/>
              </a:rPr>
              <a:t>immoral activity is not just a man’s problem”.  (April 2010)</a:t>
            </a:r>
            <a:endParaRPr lang="en-US" dirty="0"/>
          </a:p>
          <a:p>
            <a:r>
              <a:rPr lang="en-US" dirty="0"/>
              <a:t>It’s easy to believe the lie that pornography only hurts one person, and it’s easy to justify it as being a lesser sin, but scripture tells us how serious it is.</a:t>
            </a:r>
          </a:p>
          <a:p>
            <a:endParaRPr lang="en-US" dirty="0"/>
          </a:p>
        </p:txBody>
      </p:sp>
      <p:sp>
        <p:nvSpPr>
          <p:cNvPr id="4" name="Slide Number Placeholder 3"/>
          <p:cNvSpPr>
            <a:spLocks noGrp="1"/>
          </p:cNvSpPr>
          <p:nvPr>
            <p:ph type="sldNum" sz="quarter" idx="5"/>
          </p:nvPr>
        </p:nvSpPr>
        <p:spPr/>
        <p:txBody>
          <a:bodyPr/>
          <a:lstStyle/>
          <a:p>
            <a:fld id="{3A4AC515-167B-408E-98B9-C104973D4AE2}" type="slidenum">
              <a:rPr lang="en-US" smtClean="0"/>
              <a:t>41</a:t>
            </a:fld>
            <a:endParaRPr lang="en-US"/>
          </a:p>
        </p:txBody>
      </p:sp>
    </p:spTree>
    <p:extLst>
      <p:ext uri="{BB962C8B-B14F-4D97-AF65-F5344CB8AC3E}">
        <p14:creationId xmlns:p14="http://schemas.microsoft.com/office/powerpoint/2010/main" val="2312151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worst aspects of bullying is that victims will tend to keep the trouble to themselves.</a:t>
            </a:r>
          </a:p>
        </p:txBody>
      </p:sp>
      <p:sp>
        <p:nvSpPr>
          <p:cNvPr id="4" name="Slide Number Placeholder 3"/>
          <p:cNvSpPr>
            <a:spLocks noGrp="1"/>
          </p:cNvSpPr>
          <p:nvPr>
            <p:ph type="sldNum" sz="quarter" idx="5"/>
          </p:nvPr>
        </p:nvSpPr>
        <p:spPr/>
        <p:txBody>
          <a:bodyPr/>
          <a:lstStyle/>
          <a:p>
            <a:fld id="{3A4AC515-167B-408E-98B9-C104973D4AE2}" type="slidenum">
              <a:rPr lang="en-US" smtClean="0"/>
              <a:t>42</a:t>
            </a:fld>
            <a:endParaRPr lang="en-US"/>
          </a:p>
        </p:txBody>
      </p:sp>
    </p:spTree>
    <p:extLst>
      <p:ext uri="{BB962C8B-B14F-4D97-AF65-F5344CB8AC3E}">
        <p14:creationId xmlns:p14="http://schemas.microsoft.com/office/powerpoint/2010/main" val="2889304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Bullying doesn’t only happen among children, but I want to emphasize again that parents should talk to children about what they experience.</a:t>
            </a:r>
          </a:p>
        </p:txBody>
      </p:sp>
      <p:sp>
        <p:nvSpPr>
          <p:cNvPr id="4" name="Slide Number Placeholder 3"/>
          <p:cNvSpPr>
            <a:spLocks noGrp="1"/>
          </p:cNvSpPr>
          <p:nvPr>
            <p:ph type="sldNum" sz="quarter" idx="5"/>
          </p:nvPr>
        </p:nvSpPr>
        <p:spPr/>
        <p:txBody>
          <a:bodyPr/>
          <a:lstStyle/>
          <a:p>
            <a:fld id="{3A4AC515-167B-408E-98B9-C104973D4AE2}" type="slidenum">
              <a:rPr lang="en-US" smtClean="0"/>
              <a:t>43</a:t>
            </a:fld>
            <a:endParaRPr lang="en-US"/>
          </a:p>
        </p:txBody>
      </p:sp>
    </p:spTree>
    <p:extLst>
      <p:ext uri="{BB962C8B-B14F-4D97-AF65-F5344CB8AC3E}">
        <p14:creationId xmlns:p14="http://schemas.microsoft.com/office/powerpoint/2010/main" val="1136377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people have lived for 6,000 years of human history without these things, and we can too, if needed.</a:t>
            </a:r>
          </a:p>
        </p:txBody>
      </p:sp>
      <p:sp>
        <p:nvSpPr>
          <p:cNvPr id="4" name="Slide Number Placeholder 3"/>
          <p:cNvSpPr>
            <a:spLocks noGrp="1"/>
          </p:cNvSpPr>
          <p:nvPr>
            <p:ph type="sldNum" sz="quarter" idx="5"/>
          </p:nvPr>
        </p:nvSpPr>
        <p:spPr/>
        <p:txBody>
          <a:bodyPr/>
          <a:lstStyle/>
          <a:p>
            <a:fld id="{3A4AC515-167B-408E-98B9-C104973D4AE2}" type="slidenum">
              <a:rPr lang="en-US" smtClean="0"/>
              <a:t>44</a:t>
            </a:fld>
            <a:endParaRPr lang="en-US"/>
          </a:p>
        </p:txBody>
      </p:sp>
    </p:spTree>
    <p:extLst>
      <p:ext uri="{BB962C8B-B14F-4D97-AF65-F5344CB8AC3E}">
        <p14:creationId xmlns:p14="http://schemas.microsoft.com/office/powerpoint/2010/main" val="15612527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AC515-167B-408E-98B9-C104973D4AE2}" type="slidenum">
              <a:rPr lang="en-US" smtClean="0"/>
              <a:t>45</a:t>
            </a:fld>
            <a:endParaRPr lang="en-US"/>
          </a:p>
        </p:txBody>
      </p:sp>
    </p:spTree>
    <p:extLst>
      <p:ext uri="{BB962C8B-B14F-4D97-AF65-F5344CB8AC3E}">
        <p14:creationId xmlns:p14="http://schemas.microsoft.com/office/powerpoint/2010/main" val="4065302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AC515-167B-408E-98B9-C104973D4AE2}" type="slidenum">
              <a:rPr lang="en-US" smtClean="0"/>
              <a:t>46</a:t>
            </a:fld>
            <a:endParaRPr lang="en-US"/>
          </a:p>
        </p:txBody>
      </p:sp>
    </p:spTree>
    <p:extLst>
      <p:ext uri="{BB962C8B-B14F-4D97-AF65-F5344CB8AC3E}">
        <p14:creationId xmlns:p14="http://schemas.microsoft.com/office/powerpoint/2010/main" val="39235502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AC515-167B-408E-98B9-C104973D4AE2}" type="slidenum">
              <a:rPr lang="en-US" smtClean="0"/>
              <a:t>47</a:t>
            </a:fld>
            <a:endParaRPr lang="en-US"/>
          </a:p>
        </p:txBody>
      </p:sp>
    </p:spTree>
    <p:extLst>
      <p:ext uri="{BB962C8B-B14F-4D97-AF65-F5344CB8AC3E}">
        <p14:creationId xmlns:p14="http://schemas.microsoft.com/office/powerpoint/2010/main" val="3385420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are continually led to believe things that are partially or totally false.</a:t>
            </a:r>
          </a:p>
          <a:p>
            <a:r>
              <a:rPr lang="en-US" dirty="0"/>
              <a:t>Are we thinking critically?  How do we consider positions or arguments that go against what we already believe?  Changing our ideas can be either good or bad.</a:t>
            </a:r>
          </a:p>
          <a:p>
            <a:r>
              <a:rPr lang="en-US" dirty="0"/>
              <a:t>In social media, we will often find people supporting us even when we’re going down a bad path.</a:t>
            </a:r>
          </a:p>
          <a:p>
            <a:endParaRPr lang="en-US" dirty="0"/>
          </a:p>
        </p:txBody>
      </p:sp>
      <p:sp>
        <p:nvSpPr>
          <p:cNvPr id="4" name="Slide Number Placeholder 3"/>
          <p:cNvSpPr>
            <a:spLocks noGrp="1"/>
          </p:cNvSpPr>
          <p:nvPr>
            <p:ph type="sldNum" sz="quarter" idx="5"/>
          </p:nvPr>
        </p:nvSpPr>
        <p:spPr/>
        <p:txBody>
          <a:bodyPr/>
          <a:lstStyle/>
          <a:p>
            <a:fld id="{3A4AC515-167B-408E-98B9-C104973D4AE2}" type="slidenum">
              <a:rPr lang="en-US" smtClean="0"/>
              <a:t>48</a:t>
            </a:fld>
            <a:endParaRPr lang="en-US"/>
          </a:p>
        </p:txBody>
      </p:sp>
    </p:spTree>
    <p:extLst>
      <p:ext uri="{BB962C8B-B14F-4D97-AF65-F5344CB8AC3E}">
        <p14:creationId xmlns:p14="http://schemas.microsoft.com/office/powerpoint/2010/main" val="24969624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Church of Jesus Christ provides an enormous amount of information online.</a:t>
            </a:r>
          </a:p>
          <a:p>
            <a:r>
              <a:rPr lang="en-US" dirty="0"/>
              <a:t>I have explored many, many claims which, if I accepted them on their surface, might cause me to doubt my faith.  They are often made by people who, themselves, once had faith but let go of it.  As I have really looked into them, I have repeatedly found the claims to be incorrect or insubstantial.</a:t>
            </a:r>
          </a:p>
        </p:txBody>
      </p:sp>
      <p:sp>
        <p:nvSpPr>
          <p:cNvPr id="4" name="Slide Number Placeholder 3"/>
          <p:cNvSpPr>
            <a:spLocks noGrp="1"/>
          </p:cNvSpPr>
          <p:nvPr>
            <p:ph type="sldNum" sz="quarter" idx="5"/>
          </p:nvPr>
        </p:nvSpPr>
        <p:spPr/>
        <p:txBody>
          <a:bodyPr/>
          <a:lstStyle/>
          <a:p>
            <a:fld id="{3A4AC515-167B-408E-98B9-C104973D4AE2}" type="slidenum">
              <a:rPr lang="en-US" smtClean="0"/>
              <a:t>49</a:t>
            </a:fld>
            <a:endParaRPr lang="en-US"/>
          </a:p>
        </p:txBody>
      </p:sp>
    </p:spTree>
    <p:extLst>
      <p:ext uri="{BB962C8B-B14F-4D97-AF65-F5344CB8AC3E}">
        <p14:creationId xmlns:p14="http://schemas.microsoft.com/office/powerpoint/2010/main" val="7053704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we’re seeking the guidance of the Holy Ghost, as President Nelson has so often encouraged us to do, we will have much greater ability to discern truth and falsehood.</a:t>
            </a:r>
          </a:p>
        </p:txBody>
      </p:sp>
      <p:sp>
        <p:nvSpPr>
          <p:cNvPr id="4" name="Slide Number Placeholder 3"/>
          <p:cNvSpPr>
            <a:spLocks noGrp="1"/>
          </p:cNvSpPr>
          <p:nvPr>
            <p:ph type="sldNum" sz="quarter" idx="5"/>
          </p:nvPr>
        </p:nvSpPr>
        <p:spPr/>
        <p:txBody>
          <a:bodyPr/>
          <a:lstStyle/>
          <a:p>
            <a:fld id="{3A4AC515-167B-408E-98B9-C104973D4AE2}" type="slidenum">
              <a:rPr lang="en-US" smtClean="0"/>
              <a:t>50</a:t>
            </a:fld>
            <a:endParaRPr lang="en-US"/>
          </a:p>
        </p:txBody>
      </p:sp>
    </p:spTree>
    <p:extLst>
      <p:ext uri="{BB962C8B-B14F-4D97-AF65-F5344CB8AC3E}">
        <p14:creationId xmlns:p14="http://schemas.microsoft.com/office/powerpoint/2010/main" val="3851004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drive a car while only knowing a little about internal combustion engines.</a:t>
            </a:r>
          </a:p>
          <a:p>
            <a:r>
              <a:rPr lang="en-US" dirty="0"/>
              <a:t>I know a lot about how hardware, software, and networks operate.</a:t>
            </a:r>
          </a:p>
          <a:p>
            <a:r>
              <a:rPr lang="en-US" dirty="0"/>
              <a:t>Before you’re able to drive a car legally, you have to be educated, trained, tested, and licensed.</a:t>
            </a:r>
          </a:p>
          <a:p>
            <a:r>
              <a:rPr lang="en-US" dirty="0"/>
              <a:t>You started using the Internet without knowing what dangers exist in it.</a:t>
            </a:r>
          </a:p>
        </p:txBody>
      </p:sp>
      <p:sp>
        <p:nvSpPr>
          <p:cNvPr id="4" name="Slide Number Placeholder 3"/>
          <p:cNvSpPr>
            <a:spLocks noGrp="1"/>
          </p:cNvSpPr>
          <p:nvPr>
            <p:ph type="sldNum" sz="quarter" idx="5"/>
          </p:nvPr>
        </p:nvSpPr>
        <p:spPr/>
        <p:txBody>
          <a:bodyPr/>
          <a:lstStyle/>
          <a:p>
            <a:fld id="{3A4AC515-167B-408E-98B9-C104973D4AE2}" type="slidenum">
              <a:rPr lang="en-US" smtClean="0"/>
              <a:t>4</a:t>
            </a:fld>
            <a:endParaRPr lang="en-US"/>
          </a:p>
        </p:txBody>
      </p:sp>
    </p:spTree>
    <p:extLst>
      <p:ext uri="{BB962C8B-B14F-4D97-AF65-F5344CB8AC3E}">
        <p14:creationId xmlns:p14="http://schemas.microsoft.com/office/powerpoint/2010/main" val="3529215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AC515-167B-408E-98B9-C104973D4AE2}" type="slidenum">
              <a:rPr lang="en-US" smtClean="0"/>
              <a:t>51</a:t>
            </a:fld>
            <a:endParaRPr lang="en-US"/>
          </a:p>
        </p:txBody>
      </p:sp>
    </p:spTree>
    <p:extLst>
      <p:ext uri="{BB962C8B-B14F-4D97-AF65-F5344CB8AC3E}">
        <p14:creationId xmlns:p14="http://schemas.microsoft.com/office/powerpoint/2010/main" val="23631384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can be either technical or spiritual.  For spiritual questions, I will generally refer back to Church resources but will be happy to help direct you to them.  If your question is more personal, I will probably respond only via e-mail.</a:t>
            </a:r>
          </a:p>
          <a:p>
            <a:endParaRPr lang="en-US" dirty="0"/>
          </a:p>
        </p:txBody>
      </p:sp>
      <p:sp>
        <p:nvSpPr>
          <p:cNvPr id="4" name="Slide Number Placeholder 3"/>
          <p:cNvSpPr>
            <a:spLocks noGrp="1"/>
          </p:cNvSpPr>
          <p:nvPr>
            <p:ph type="sldNum" sz="quarter" idx="5"/>
          </p:nvPr>
        </p:nvSpPr>
        <p:spPr/>
        <p:txBody>
          <a:bodyPr/>
          <a:lstStyle/>
          <a:p>
            <a:fld id="{3A4AC515-167B-408E-98B9-C104973D4AE2}" type="slidenum">
              <a:rPr lang="en-US" smtClean="0"/>
              <a:t>52</a:t>
            </a:fld>
            <a:endParaRPr lang="en-US"/>
          </a:p>
        </p:txBody>
      </p:sp>
    </p:spTree>
    <p:extLst>
      <p:ext uri="{BB962C8B-B14F-4D97-AF65-F5344CB8AC3E}">
        <p14:creationId xmlns:p14="http://schemas.microsoft.com/office/powerpoint/2010/main" val="215274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AC515-167B-408E-98B9-C104973D4AE2}" type="slidenum">
              <a:rPr lang="en-US" smtClean="0"/>
              <a:t>5</a:t>
            </a:fld>
            <a:endParaRPr lang="en-US"/>
          </a:p>
        </p:txBody>
      </p:sp>
    </p:spTree>
    <p:extLst>
      <p:ext uri="{BB962C8B-B14F-4D97-AF65-F5344CB8AC3E}">
        <p14:creationId xmlns:p14="http://schemas.microsoft.com/office/powerpoint/2010/main" val="1181973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may know a fair amount about these topics, I hope it’s still helpful for you.</a:t>
            </a:r>
          </a:p>
          <a:p>
            <a:r>
              <a:rPr lang="en-US" dirty="0"/>
              <a:t>Others may feel like it’s too much to absorb, like drinking from a firehose.</a:t>
            </a:r>
          </a:p>
          <a:p>
            <a:r>
              <a:rPr lang="en-US" dirty="0"/>
              <a:t>I will also skip some topics if needed; you can check them out later if you’re interested.</a:t>
            </a:r>
          </a:p>
          <a:p>
            <a:r>
              <a:rPr lang="en-US" dirty="0"/>
              <a:t>These slides are available at my web site, and I will post answers later to questions that you send me via e-mail.</a:t>
            </a:r>
          </a:p>
        </p:txBody>
      </p:sp>
      <p:sp>
        <p:nvSpPr>
          <p:cNvPr id="4" name="Slide Number Placeholder 3"/>
          <p:cNvSpPr>
            <a:spLocks noGrp="1"/>
          </p:cNvSpPr>
          <p:nvPr>
            <p:ph type="sldNum" sz="quarter" idx="5"/>
          </p:nvPr>
        </p:nvSpPr>
        <p:spPr/>
        <p:txBody>
          <a:bodyPr/>
          <a:lstStyle/>
          <a:p>
            <a:fld id="{3A4AC515-167B-408E-98B9-C104973D4AE2}" type="slidenum">
              <a:rPr lang="en-US" smtClean="0"/>
              <a:t>6</a:t>
            </a:fld>
            <a:endParaRPr lang="en-US"/>
          </a:p>
        </p:txBody>
      </p:sp>
    </p:spTree>
    <p:extLst>
      <p:ext uri="{BB962C8B-B14F-4D97-AF65-F5344CB8AC3E}">
        <p14:creationId xmlns:p14="http://schemas.microsoft.com/office/powerpoint/2010/main" val="2458764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natural inclination to trust people and technology, but it is not always warranted.</a:t>
            </a:r>
          </a:p>
          <a:p>
            <a:r>
              <a:rPr lang="en-US" dirty="0"/>
              <a:t>In addition to there bring a lot of misleading information in the world, there are a lot of people who will try to harm us, usually for their financial gain.</a:t>
            </a:r>
          </a:p>
        </p:txBody>
      </p:sp>
      <p:sp>
        <p:nvSpPr>
          <p:cNvPr id="4" name="Slide Number Placeholder 3"/>
          <p:cNvSpPr>
            <a:spLocks noGrp="1"/>
          </p:cNvSpPr>
          <p:nvPr>
            <p:ph type="sldNum" sz="quarter" idx="5"/>
          </p:nvPr>
        </p:nvSpPr>
        <p:spPr/>
        <p:txBody>
          <a:bodyPr/>
          <a:lstStyle/>
          <a:p>
            <a:fld id="{3A4AC515-167B-408E-98B9-C104973D4AE2}" type="slidenum">
              <a:rPr lang="en-US" smtClean="0"/>
              <a:t>7</a:t>
            </a:fld>
            <a:endParaRPr lang="en-US"/>
          </a:p>
        </p:txBody>
      </p:sp>
    </p:spTree>
    <p:extLst>
      <p:ext uri="{BB962C8B-B14F-4D97-AF65-F5344CB8AC3E}">
        <p14:creationId xmlns:p14="http://schemas.microsoft.com/office/powerpoint/2010/main" val="1156748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 everything to be easy, but as we make it easier for us to do things online, we make it easier for other people to do those same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Free clipart image from https://lh3.googleusercontent.com/proxy/uEwsy5wwCxQhQhZUNs93mGmxSdpC4GEdCluVfnz4sV1M6Tpc_qBLzaBWanrueR78Tv-P2zM-YDGkOFJv07OgERk2FXQDA99lKg</a:t>
            </a:r>
          </a:p>
        </p:txBody>
      </p:sp>
      <p:sp>
        <p:nvSpPr>
          <p:cNvPr id="4" name="Slide Number Placeholder 3"/>
          <p:cNvSpPr>
            <a:spLocks noGrp="1"/>
          </p:cNvSpPr>
          <p:nvPr>
            <p:ph type="sldNum" sz="quarter" idx="5"/>
          </p:nvPr>
        </p:nvSpPr>
        <p:spPr/>
        <p:txBody>
          <a:bodyPr/>
          <a:lstStyle/>
          <a:p>
            <a:fld id="{3A4AC515-167B-408E-98B9-C104973D4AE2}" type="slidenum">
              <a:rPr lang="en-US" smtClean="0"/>
              <a:t>9</a:t>
            </a:fld>
            <a:endParaRPr lang="en-US"/>
          </a:p>
        </p:txBody>
      </p:sp>
    </p:spTree>
    <p:extLst>
      <p:ext uri="{BB962C8B-B14F-4D97-AF65-F5344CB8AC3E}">
        <p14:creationId xmlns:p14="http://schemas.microsoft.com/office/powerpoint/2010/main" val="2994504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being able to trust someone or something is being sure of their identity.</a:t>
            </a:r>
          </a:p>
        </p:txBody>
      </p:sp>
      <p:sp>
        <p:nvSpPr>
          <p:cNvPr id="4" name="Slide Number Placeholder 3"/>
          <p:cNvSpPr>
            <a:spLocks noGrp="1"/>
          </p:cNvSpPr>
          <p:nvPr>
            <p:ph type="sldNum" sz="quarter" idx="5"/>
          </p:nvPr>
        </p:nvSpPr>
        <p:spPr/>
        <p:txBody>
          <a:bodyPr/>
          <a:lstStyle/>
          <a:p>
            <a:fld id="{3A4AC515-167B-408E-98B9-C104973D4AE2}" type="slidenum">
              <a:rPr lang="en-US" smtClean="0"/>
              <a:t>10</a:t>
            </a:fld>
            <a:endParaRPr lang="en-US"/>
          </a:p>
        </p:txBody>
      </p:sp>
    </p:spTree>
    <p:extLst>
      <p:ext uri="{BB962C8B-B14F-4D97-AF65-F5344CB8AC3E}">
        <p14:creationId xmlns:p14="http://schemas.microsoft.com/office/powerpoint/2010/main" val="2133496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A3D7B-E527-A8A8-BA97-6C0FC953B2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345005-8D70-35B5-2480-AD91A1428C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BA4A46-0156-52F5-754D-9072A6AED652}"/>
              </a:ext>
            </a:extLst>
          </p:cNvPr>
          <p:cNvSpPr>
            <a:spLocks noGrp="1"/>
          </p:cNvSpPr>
          <p:nvPr>
            <p:ph type="dt" sz="half" idx="10"/>
          </p:nvPr>
        </p:nvSpPr>
        <p:spPr/>
        <p:txBody>
          <a:bodyPr/>
          <a:lstStyle/>
          <a:p>
            <a:fld id="{B4741BED-1D42-463E-B68A-47D5E02D93B6}" type="datetimeFigureOut">
              <a:rPr lang="en-US" smtClean="0"/>
              <a:t>10/15/2023</a:t>
            </a:fld>
            <a:endParaRPr lang="en-US"/>
          </a:p>
        </p:txBody>
      </p:sp>
      <p:sp>
        <p:nvSpPr>
          <p:cNvPr id="5" name="Footer Placeholder 4">
            <a:extLst>
              <a:ext uri="{FF2B5EF4-FFF2-40B4-BE49-F238E27FC236}">
                <a16:creationId xmlns:a16="http://schemas.microsoft.com/office/drawing/2014/main" id="{47372094-0D2B-6E4A-CECF-4651510F2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63322-F492-2875-9A55-0B3FC89ABB95}"/>
              </a:ext>
            </a:extLst>
          </p:cNvPr>
          <p:cNvSpPr>
            <a:spLocks noGrp="1"/>
          </p:cNvSpPr>
          <p:nvPr>
            <p:ph type="sldNum" sz="quarter" idx="12"/>
          </p:nvPr>
        </p:nvSpPr>
        <p:spPr/>
        <p:txBody>
          <a:bodyPr/>
          <a:lstStyle/>
          <a:p>
            <a:fld id="{B9C34550-1CE3-4B57-8393-324666CBD5C1}" type="slidenum">
              <a:rPr lang="en-US" smtClean="0"/>
              <a:t>‹#›</a:t>
            </a:fld>
            <a:endParaRPr lang="en-US"/>
          </a:p>
        </p:txBody>
      </p:sp>
    </p:spTree>
    <p:extLst>
      <p:ext uri="{BB962C8B-B14F-4D97-AF65-F5344CB8AC3E}">
        <p14:creationId xmlns:p14="http://schemas.microsoft.com/office/powerpoint/2010/main" val="417804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A8F18-B3E9-3C1B-EC2D-E3286FD080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A73B6B-412F-FA9D-71E1-55119AE062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FAABA-621C-367C-5A86-F4AB763B0227}"/>
              </a:ext>
            </a:extLst>
          </p:cNvPr>
          <p:cNvSpPr>
            <a:spLocks noGrp="1"/>
          </p:cNvSpPr>
          <p:nvPr>
            <p:ph type="dt" sz="half" idx="10"/>
          </p:nvPr>
        </p:nvSpPr>
        <p:spPr/>
        <p:txBody>
          <a:bodyPr/>
          <a:lstStyle/>
          <a:p>
            <a:fld id="{B4741BED-1D42-463E-B68A-47D5E02D93B6}" type="datetimeFigureOut">
              <a:rPr lang="en-US" smtClean="0"/>
              <a:t>10/15/2023</a:t>
            </a:fld>
            <a:endParaRPr lang="en-US"/>
          </a:p>
        </p:txBody>
      </p:sp>
      <p:sp>
        <p:nvSpPr>
          <p:cNvPr id="5" name="Footer Placeholder 4">
            <a:extLst>
              <a:ext uri="{FF2B5EF4-FFF2-40B4-BE49-F238E27FC236}">
                <a16:creationId xmlns:a16="http://schemas.microsoft.com/office/drawing/2014/main" id="{838BEB29-34C3-2153-A50C-1064FAEC28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77E44-CF64-DFBA-937D-7B7838462EA1}"/>
              </a:ext>
            </a:extLst>
          </p:cNvPr>
          <p:cNvSpPr>
            <a:spLocks noGrp="1"/>
          </p:cNvSpPr>
          <p:nvPr>
            <p:ph type="sldNum" sz="quarter" idx="12"/>
          </p:nvPr>
        </p:nvSpPr>
        <p:spPr/>
        <p:txBody>
          <a:bodyPr/>
          <a:lstStyle/>
          <a:p>
            <a:fld id="{B9C34550-1CE3-4B57-8393-324666CBD5C1}" type="slidenum">
              <a:rPr lang="en-US" smtClean="0"/>
              <a:t>‹#›</a:t>
            </a:fld>
            <a:endParaRPr lang="en-US"/>
          </a:p>
        </p:txBody>
      </p:sp>
    </p:spTree>
    <p:extLst>
      <p:ext uri="{BB962C8B-B14F-4D97-AF65-F5344CB8AC3E}">
        <p14:creationId xmlns:p14="http://schemas.microsoft.com/office/powerpoint/2010/main" val="2712257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987430-4A68-4DB5-0E16-89BF4FCEBC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82949D-4709-C86D-7914-6A65DC2B81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85066-22D3-CABA-7766-4B3295D183CA}"/>
              </a:ext>
            </a:extLst>
          </p:cNvPr>
          <p:cNvSpPr>
            <a:spLocks noGrp="1"/>
          </p:cNvSpPr>
          <p:nvPr>
            <p:ph type="dt" sz="half" idx="10"/>
          </p:nvPr>
        </p:nvSpPr>
        <p:spPr/>
        <p:txBody>
          <a:bodyPr/>
          <a:lstStyle/>
          <a:p>
            <a:fld id="{B4741BED-1D42-463E-B68A-47D5E02D93B6}" type="datetimeFigureOut">
              <a:rPr lang="en-US" smtClean="0"/>
              <a:t>10/15/2023</a:t>
            </a:fld>
            <a:endParaRPr lang="en-US"/>
          </a:p>
        </p:txBody>
      </p:sp>
      <p:sp>
        <p:nvSpPr>
          <p:cNvPr id="5" name="Footer Placeholder 4">
            <a:extLst>
              <a:ext uri="{FF2B5EF4-FFF2-40B4-BE49-F238E27FC236}">
                <a16:creationId xmlns:a16="http://schemas.microsoft.com/office/drawing/2014/main" id="{EE6B0D2F-D1F6-92C0-C059-68B0ED6C43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CDE045-837B-AF03-7957-E85A5738A1E7}"/>
              </a:ext>
            </a:extLst>
          </p:cNvPr>
          <p:cNvSpPr>
            <a:spLocks noGrp="1"/>
          </p:cNvSpPr>
          <p:nvPr>
            <p:ph type="sldNum" sz="quarter" idx="12"/>
          </p:nvPr>
        </p:nvSpPr>
        <p:spPr/>
        <p:txBody>
          <a:bodyPr/>
          <a:lstStyle/>
          <a:p>
            <a:fld id="{B9C34550-1CE3-4B57-8393-324666CBD5C1}" type="slidenum">
              <a:rPr lang="en-US" smtClean="0"/>
              <a:t>‹#›</a:t>
            </a:fld>
            <a:endParaRPr lang="en-US"/>
          </a:p>
        </p:txBody>
      </p:sp>
    </p:spTree>
    <p:extLst>
      <p:ext uri="{BB962C8B-B14F-4D97-AF65-F5344CB8AC3E}">
        <p14:creationId xmlns:p14="http://schemas.microsoft.com/office/powerpoint/2010/main" val="43412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C5173-F83E-DBE8-B0AA-50B20E8D70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13028C-87D2-4C31-F6D6-77C9001C84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87A83-9F32-198A-9AA1-435D1A3A7EF7}"/>
              </a:ext>
            </a:extLst>
          </p:cNvPr>
          <p:cNvSpPr>
            <a:spLocks noGrp="1"/>
          </p:cNvSpPr>
          <p:nvPr>
            <p:ph type="dt" sz="half" idx="10"/>
          </p:nvPr>
        </p:nvSpPr>
        <p:spPr/>
        <p:txBody>
          <a:bodyPr/>
          <a:lstStyle/>
          <a:p>
            <a:fld id="{B4741BED-1D42-463E-B68A-47D5E02D93B6}" type="datetimeFigureOut">
              <a:rPr lang="en-US" smtClean="0"/>
              <a:t>10/15/2023</a:t>
            </a:fld>
            <a:endParaRPr lang="en-US"/>
          </a:p>
        </p:txBody>
      </p:sp>
      <p:sp>
        <p:nvSpPr>
          <p:cNvPr id="5" name="Footer Placeholder 4">
            <a:extLst>
              <a:ext uri="{FF2B5EF4-FFF2-40B4-BE49-F238E27FC236}">
                <a16:creationId xmlns:a16="http://schemas.microsoft.com/office/drawing/2014/main" id="{FB0D668D-778E-1F03-775B-82A2C7241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BCAD96-7811-D9F3-0EA8-4CC056A7AB17}"/>
              </a:ext>
            </a:extLst>
          </p:cNvPr>
          <p:cNvSpPr>
            <a:spLocks noGrp="1"/>
          </p:cNvSpPr>
          <p:nvPr>
            <p:ph type="sldNum" sz="quarter" idx="12"/>
          </p:nvPr>
        </p:nvSpPr>
        <p:spPr/>
        <p:txBody>
          <a:bodyPr/>
          <a:lstStyle/>
          <a:p>
            <a:fld id="{B9C34550-1CE3-4B57-8393-324666CBD5C1}" type="slidenum">
              <a:rPr lang="en-US" smtClean="0"/>
              <a:t>‹#›</a:t>
            </a:fld>
            <a:endParaRPr lang="en-US"/>
          </a:p>
        </p:txBody>
      </p:sp>
      <p:sp>
        <p:nvSpPr>
          <p:cNvPr id="7" name="Rectangle 6">
            <a:extLst>
              <a:ext uri="{FF2B5EF4-FFF2-40B4-BE49-F238E27FC236}">
                <a16:creationId xmlns:a16="http://schemas.microsoft.com/office/drawing/2014/main" id="{452E0A80-6572-3E17-8FF5-AE43436D2859}"/>
              </a:ext>
            </a:extLst>
          </p:cNvPr>
          <p:cNvSpPr/>
          <p:nvPr userDrawn="1"/>
        </p:nvSpPr>
        <p:spPr>
          <a:xfrm>
            <a:off x="8321040" y="182880"/>
            <a:ext cx="3657600" cy="457200"/>
          </a:xfrm>
          <a:prstGeom prst="rect">
            <a:avLst/>
          </a:prstGeom>
          <a:gradFill flip="none" rotWithShape="1">
            <a:gsLst>
              <a:gs pos="0">
                <a:srgbClr val="FF0000">
                  <a:alpha val="50196"/>
                </a:srgbClr>
              </a:gs>
              <a:gs pos="35000">
                <a:srgbClr val="FF0000">
                  <a:alpha val="50196"/>
                </a:srgbClr>
              </a:gs>
              <a:gs pos="65000">
                <a:srgbClr val="0070C0">
                  <a:alpha val="50196"/>
                </a:srgbClr>
              </a:gs>
              <a:gs pos="100000">
                <a:srgbClr val="0070C0">
                  <a:alpha val="50196"/>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6856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B878-C3AF-D8D7-8AAF-52B6F7EAF3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776D54-1E94-DDEE-4883-2903C722B8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375C72-E3D7-C876-2D82-190AD8387723}"/>
              </a:ext>
            </a:extLst>
          </p:cNvPr>
          <p:cNvSpPr>
            <a:spLocks noGrp="1"/>
          </p:cNvSpPr>
          <p:nvPr>
            <p:ph type="dt" sz="half" idx="10"/>
          </p:nvPr>
        </p:nvSpPr>
        <p:spPr/>
        <p:txBody>
          <a:bodyPr/>
          <a:lstStyle/>
          <a:p>
            <a:fld id="{B4741BED-1D42-463E-B68A-47D5E02D93B6}" type="datetimeFigureOut">
              <a:rPr lang="en-US" smtClean="0"/>
              <a:t>10/15/2023</a:t>
            </a:fld>
            <a:endParaRPr lang="en-US"/>
          </a:p>
        </p:txBody>
      </p:sp>
      <p:sp>
        <p:nvSpPr>
          <p:cNvPr id="5" name="Footer Placeholder 4">
            <a:extLst>
              <a:ext uri="{FF2B5EF4-FFF2-40B4-BE49-F238E27FC236}">
                <a16:creationId xmlns:a16="http://schemas.microsoft.com/office/drawing/2014/main" id="{567B99AB-CBF9-BE27-7793-D6BDB6E17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066F1-5DFE-9712-637B-D651CFD68A6A}"/>
              </a:ext>
            </a:extLst>
          </p:cNvPr>
          <p:cNvSpPr>
            <a:spLocks noGrp="1"/>
          </p:cNvSpPr>
          <p:nvPr>
            <p:ph type="sldNum" sz="quarter" idx="12"/>
          </p:nvPr>
        </p:nvSpPr>
        <p:spPr/>
        <p:txBody>
          <a:bodyPr/>
          <a:lstStyle/>
          <a:p>
            <a:fld id="{B9C34550-1CE3-4B57-8393-324666CBD5C1}" type="slidenum">
              <a:rPr lang="en-US" smtClean="0"/>
              <a:t>‹#›</a:t>
            </a:fld>
            <a:endParaRPr lang="en-US"/>
          </a:p>
        </p:txBody>
      </p:sp>
    </p:spTree>
    <p:extLst>
      <p:ext uri="{BB962C8B-B14F-4D97-AF65-F5344CB8AC3E}">
        <p14:creationId xmlns:p14="http://schemas.microsoft.com/office/powerpoint/2010/main" val="693345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EE080-1093-89A7-2FB3-4E5E154889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982E67-642B-F7DE-E07B-B30846E9F1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76DAFC-C3AF-66B8-3A56-282C4801BB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DDC9E4-FCC4-C4CB-E437-212637E1B9FA}"/>
              </a:ext>
            </a:extLst>
          </p:cNvPr>
          <p:cNvSpPr>
            <a:spLocks noGrp="1"/>
          </p:cNvSpPr>
          <p:nvPr>
            <p:ph type="dt" sz="half" idx="10"/>
          </p:nvPr>
        </p:nvSpPr>
        <p:spPr/>
        <p:txBody>
          <a:bodyPr/>
          <a:lstStyle/>
          <a:p>
            <a:fld id="{B4741BED-1D42-463E-B68A-47D5E02D93B6}" type="datetimeFigureOut">
              <a:rPr lang="en-US" smtClean="0"/>
              <a:t>10/15/2023</a:t>
            </a:fld>
            <a:endParaRPr lang="en-US"/>
          </a:p>
        </p:txBody>
      </p:sp>
      <p:sp>
        <p:nvSpPr>
          <p:cNvPr id="6" name="Footer Placeholder 5">
            <a:extLst>
              <a:ext uri="{FF2B5EF4-FFF2-40B4-BE49-F238E27FC236}">
                <a16:creationId xmlns:a16="http://schemas.microsoft.com/office/drawing/2014/main" id="{30F183C1-A49B-75E8-BC26-C8507D130E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B2251-1113-9AC7-9843-67616C995980}"/>
              </a:ext>
            </a:extLst>
          </p:cNvPr>
          <p:cNvSpPr>
            <a:spLocks noGrp="1"/>
          </p:cNvSpPr>
          <p:nvPr>
            <p:ph type="sldNum" sz="quarter" idx="12"/>
          </p:nvPr>
        </p:nvSpPr>
        <p:spPr/>
        <p:txBody>
          <a:bodyPr/>
          <a:lstStyle/>
          <a:p>
            <a:fld id="{B9C34550-1CE3-4B57-8393-324666CBD5C1}" type="slidenum">
              <a:rPr lang="en-US" smtClean="0"/>
              <a:t>‹#›</a:t>
            </a:fld>
            <a:endParaRPr lang="en-US"/>
          </a:p>
        </p:txBody>
      </p:sp>
    </p:spTree>
    <p:extLst>
      <p:ext uri="{BB962C8B-B14F-4D97-AF65-F5344CB8AC3E}">
        <p14:creationId xmlns:p14="http://schemas.microsoft.com/office/powerpoint/2010/main" val="313965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C2FA3-5E42-CC96-3F8B-FB4EF8DA1E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4AE99F-9D91-8A94-76AE-178C88083C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1ED652-8A1C-0261-0AEF-F01D3A9532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CFC0D4-D4B1-28AD-80D0-0E3CB6D5F0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2B584A-DD98-FB5E-1199-1F0DE78BB7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C65908-8624-8578-49D4-14C3593C14BB}"/>
              </a:ext>
            </a:extLst>
          </p:cNvPr>
          <p:cNvSpPr>
            <a:spLocks noGrp="1"/>
          </p:cNvSpPr>
          <p:nvPr>
            <p:ph type="dt" sz="half" idx="10"/>
          </p:nvPr>
        </p:nvSpPr>
        <p:spPr/>
        <p:txBody>
          <a:bodyPr/>
          <a:lstStyle/>
          <a:p>
            <a:fld id="{B4741BED-1D42-463E-B68A-47D5E02D93B6}" type="datetimeFigureOut">
              <a:rPr lang="en-US" smtClean="0"/>
              <a:t>10/15/2023</a:t>
            </a:fld>
            <a:endParaRPr lang="en-US"/>
          </a:p>
        </p:txBody>
      </p:sp>
      <p:sp>
        <p:nvSpPr>
          <p:cNvPr id="8" name="Footer Placeholder 7">
            <a:extLst>
              <a:ext uri="{FF2B5EF4-FFF2-40B4-BE49-F238E27FC236}">
                <a16:creationId xmlns:a16="http://schemas.microsoft.com/office/drawing/2014/main" id="{008F1732-804A-9A09-7CA6-DC9E877C81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28BFB-F0C7-773E-B578-A2CC8E072A8C}"/>
              </a:ext>
            </a:extLst>
          </p:cNvPr>
          <p:cNvSpPr>
            <a:spLocks noGrp="1"/>
          </p:cNvSpPr>
          <p:nvPr>
            <p:ph type="sldNum" sz="quarter" idx="12"/>
          </p:nvPr>
        </p:nvSpPr>
        <p:spPr/>
        <p:txBody>
          <a:bodyPr/>
          <a:lstStyle/>
          <a:p>
            <a:fld id="{B9C34550-1CE3-4B57-8393-324666CBD5C1}" type="slidenum">
              <a:rPr lang="en-US" smtClean="0"/>
              <a:t>‹#›</a:t>
            </a:fld>
            <a:endParaRPr lang="en-US"/>
          </a:p>
        </p:txBody>
      </p:sp>
    </p:spTree>
    <p:extLst>
      <p:ext uri="{BB962C8B-B14F-4D97-AF65-F5344CB8AC3E}">
        <p14:creationId xmlns:p14="http://schemas.microsoft.com/office/powerpoint/2010/main" val="340433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B0FC8-E555-786A-ABA5-5FB0977D6D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FC7F33-2D96-2B55-AE3D-68034845BBA3}"/>
              </a:ext>
            </a:extLst>
          </p:cNvPr>
          <p:cNvSpPr>
            <a:spLocks noGrp="1"/>
          </p:cNvSpPr>
          <p:nvPr>
            <p:ph type="dt" sz="half" idx="10"/>
          </p:nvPr>
        </p:nvSpPr>
        <p:spPr/>
        <p:txBody>
          <a:bodyPr/>
          <a:lstStyle/>
          <a:p>
            <a:fld id="{B4741BED-1D42-463E-B68A-47D5E02D93B6}" type="datetimeFigureOut">
              <a:rPr lang="en-US" smtClean="0"/>
              <a:t>10/15/2023</a:t>
            </a:fld>
            <a:endParaRPr lang="en-US"/>
          </a:p>
        </p:txBody>
      </p:sp>
      <p:sp>
        <p:nvSpPr>
          <p:cNvPr id="4" name="Footer Placeholder 3">
            <a:extLst>
              <a:ext uri="{FF2B5EF4-FFF2-40B4-BE49-F238E27FC236}">
                <a16:creationId xmlns:a16="http://schemas.microsoft.com/office/drawing/2014/main" id="{E1720011-0D31-FC25-EF53-DFD424461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778BC3-26F4-16C0-889B-1028094E7A37}"/>
              </a:ext>
            </a:extLst>
          </p:cNvPr>
          <p:cNvSpPr>
            <a:spLocks noGrp="1"/>
          </p:cNvSpPr>
          <p:nvPr>
            <p:ph type="sldNum" sz="quarter" idx="12"/>
          </p:nvPr>
        </p:nvSpPr>
        <p:spPr/>
        <p:txBody>
          <a:bodyPr/>
          <a:lstStyle/>
          <a:p>
            <a:fld id="{B9C34550-1CE3-4B57-8393-324666CBD5C1}" type="slidenum">
              <a:rPr lang="en-US" smtClean="0"/>
              <a:t>‹#›</a:t>
            </a:fld>
            <a:endParaRPr lang="en-US"/>
          </a:p>
        </p:txBody>
      </p:sp>
    </p:spTree>
    <p:extLst>
      <p:ext uri="{BB962C8B-B14F-4D97-AF65-F5344CB8AC3E}">
        <p14:creationId xmlns:p14="http://schemas.microsoft.com/office/powerpoint/2010/main" val="284453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CF9008-5CE7-B6C4-1EFB-F3424ED7D6F7}"/>
              </a:ext>
            </a:extLst>
          </p:cNvPr>
          <p:cNvSpPr>
            <a:spLocks noGrp="1"/>
          </p:cNvSpPr>
          <p:nvPr>
            <p:ph type="dt" sz="half" idx="10"/>
          </p:nvPr>
        </p:nvSpPr>
        <p:spPr/>
        <p:txBody>
          <a:bodyPr/>
          <a:lstStyle/>
          <a:p>
            <a:fld id="{B4741BED-1D42-463E-B68A-47D5E02D93B6}" type="datetimeFigureOut">
              <a:rPr lang="en-US" smtClean="0"/>
              <a:t>10/15/2023</a:t>
            </a:fld>
            <a:endParaRPr lang="en-US"/>
          </a:p>
        </p:txBody>
      </p:sp>
      <p:sp>
        <p:nvSpPr>
          <p:cNvPr id="3" name="Footer Placeholder 2">
            <a:extLst>
              <a:ext uri="{FF2B5EF4-FFF2-40B4-BE49-F238E27FC236}">
                <a16:creationId xmlns:a16="http://schemas.microsoft.com/office/drawing/2014/main" id="{995443ED-FC47-F607-3DF2-C32B587E9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C1EC1C-3D24-F476-1608-6B39A8606693}"/>
              </a:ext>
            </a:extLst>
          </p:cNvPr>
          <p:cNvSpPr>
            <a:spLocks noGrp="1"/>
          </p:cNvSpPr>
          <p:nvPr>
            <p:ph type="sldNum" sz="quarter" idx="12"/>
          </p:nvPr>
        </p:nvSpPr>
        <p:spPr/>
        <p:txBody>
          <a:bodyPr/>
          <a:lstStyle/>
          <a:p>
            <a:fld id="{B9C34550-1CE3-4B57-8393-324666CBD5C1}" type="slidenum">
              <a:rPr lang="en-US" smtClean="0"/>
              <a:t>‹#›</a:t>
            </a:fld>
            <a:endParaRPr lang="en-US"/>
          </a:p>
        </p:txBody>
      </p:sp>
    </p:spTree>
    <p:extLst>
      <p:ext uri="{BB962C8B-B14F-4D97-AF65-F5344CB8AC3E}">
        <p14:creationId xmlns:p14="http://schemas.microsoft.com/office/powerpoint/2010/main" val="303030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C1644-E86C-6E1E-FE00-50B8A2981E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9230F0-20A3-5803-15C3-AB51E80623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E4F7A6-7F63-20C0-7833-A84FD837AF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1CFB3B-8EDC-3D29-2F29-D668044E2ADA}"/>
              </a:ext>
            </a:extLst>
          </p:cNvPr>
          <p:cNvSpPr>
            <a:spLocks noGrp="1"/>
          </p:cNvSpPr>
          <p:nvPr>
            <p:ph type="dt" sz="half" idx="10"/>
          </p:nvPr>
        </p:nvSpPr>
        <p:spPr/>
        <p:txBody>
          <a:bodyPr/>
          <a:lstStyle/>
          <a:p>
            <a:fld id="{B4741BED-1D42-463E-B68A-47D5E02D93B6}" type="datetimeFigureOut">
              <a:rPr lang="en-US" smtClean="0"/>
              <a:t>10/15/2023</a:t>
            </a:fld>
            <a:endParaRPr lang="en-US"/>
          </a:p>
        </p:txBody>
      </p:sp>
      <p:sp>
        <p:nvSpPr>
          <p:cNvPr id="6" name="Footer Placeholder 5">
            <a:extLst>
              <a:ext uri="{FF2B5EF4-FFF2-40B4-BE49-F238E27FC236}">
                <a16:creationId xmlns:a16="http://schemas.microsoft.com/office/drawing/2014/main" id="{3835AF5A-92B4-C243-968B-22FBFCC8FA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1D8499-F307-D8AE-E7EA-54C044F82274}"/>
              </a:ext>
            </a:extLst>
          </p:cNvPr>
          <p:cNvSpPr>
            <a:spLocks noGrp="1"/>
          </p:cNvSpPr>
          <p:nvPr>
            <p:ph type="sldNum" sz="quarter" idx="12"/>
          </p:nvPr>
        </p:nvSpPr>
        <p:spPr/>
        <p:txBody>
          <a:bodyPr/>
          <a:lstStyle/>
          <a:p>
            <a:fld id="{B9C34550-1CE3-4B57-8393-324666CBD5C1}" type="slidenum">
              <a:rPr lang="en-US" smtClean="0"/>
              <a:t>‹#›</a:t>
            </a:fld>
            <a:endParaRPr lang="en-US"/>
          </a:p>
        </p:txBody>
      </p:sp>
    </p:spTree>
    <p:extLst>
      <p:ext uri="{BB962C8B-B14F-4D97-AF65-F5344CB8AC3E}">
        <p14:creationId xmlns:p14="http://schemas.microsoft.com/office/powerpoint/2010/main" val="2363716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69B5-1368-730E-154E-FDE472A10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1C2AE4-4C90-E329-F70B-87E7A1D8CE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7F5BB7-3DA2-DD1B-A3C9-756CA51DE4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417F3-998F-36AC-8CA0-F8D91BEFE6AA}"/>
              </a:ext>
            </a:extLst>
          </p:cNvPr>
          <p:cNvSpPr>
            <a:spLocks noGrp="1"/>
          </p:cNvSpPr>
          <p:nvPr>
            <p:ph type="dt" sz="half" idx="10"/>
          </p:nvPr>
        </p:nvSpPr>
        <p:spPr/>
        <p:txBody>
          <a:bodyPr/>
          <a:lstStyle/>
          <a:p>
            <a:fld id="{B4741BED-1D42-463E-B68A-47D5E02D93B6}" type="datetimeFigureOut">
              <a:rPr lang="en-US" smtClean="0"/>
              <a:t>10/15/2023</a:t>
            </a:fld>
            <a:endParaRPr lang="en-US"/>
          </a:p>
        </p:txBody>
      </p:sp>
      <p:sp>
        <p:nvSpPr>
          <p:cNvPr id="6" name="Footer Placeholder 5">
            <a:extLst>
              <a:ext uri="{FF2B5EF4-FFF2-40B4-BE49-F238E27FC236}">
                <a16:creationId xmlns:a16="http://schemas.microsoft.com/office/drawing/2014/main" id="{9291DD99-3634-B671-873D-E41009AE3C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D7BD47-8AA4-D30F-F164-48EA271D7154}"/>
              </a:ext>
            </a:extLst>
          </p:cNvPr>
          <p:cNvSpPr>
            <a:spLocks noGrp="1"/>
          </p:cNvSpPr>
          <p:nvPr>
            <p:ph type="sldNum" sz="quarter" idx="12"/>
          </p:nvPr>
        </p:nvSpPr>
        <p:spPr/>
        <p:txBody>
          <a:bodyPr/>
          <a:lstStyle/>
          <a:p>
            <a:fld id="{B9C34550-1CE3-4B57-8393-324666CBD5C1}" type="slidenum">
              <a:rPr lang="en-US" smtClean="0"/>
              <a:t>‹#›</a:t>
            </a:fld>
            <a:endParaRPr lang="en-US"/>
          </a:p>
        </p:txBody>
      </p:sp>
    </p:spTree>
    <p:extLst>
      <p:ext uri="{BB962C8B-B14F-4D97-AF65-F5344CB8AC3E}">
        <p14:creationId xmlns:p14="http://schemas.microsoft.com/office/powerpoint/2010/main" val="115135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22A146-CD8E-12F8-F09D-3877C609C1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DC38EB-6F6A-360F-1654-E7E7697AD8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538AB-3283-3D49-3F48-68B8A0BA03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41BED-1D42-463E-B68A-47D5E02D93B6}" type="datetimeFigureOut">
              <a:rPr lang="en-US" smtClean="0"/>
              <a:t>10/15/2023</a:t>
            </a:fld>
            <a:endParaRPr lang="en-US"/>
          </a:p>
        </p:txBody>
      </p:sp>
      <p:sp>
        <p:nvSpPr>
          <p:cNvPr id="5" name="Footer Placeholder 4">
            <a:extLst>
              <a:ext uri="{FF2B5EF4-FFF2-40B4-BE49-F238E27FC236}">
                <a16:creationId xmlns:a16="http://schemas.microsoft.com/office/drawing/2014/main" id="{B4CF171E-B3AF-352F-B3C1-9D0D432F5F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7A14BB-D55A-4400-42C4-4C8E8895BB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34550-1CE3-4B57-8393-324666CBD5C1}" type="slidenum">
              <a:rPr lang="en-US" smtClean="0"/>
              <a:t>‹#›</a:t>
            </a:fld>
            <a:endParaRPr lang="en-US"/>
          </a:p>
        </p:txBody>
      </p:sp>
    </p:spTree>
    <p:extLst>
      <p:ext uri="{BB962C8B-B14F-4D97-AF65-F5344CB8AC3E}">
        <p14:creationId xmlns:p14="http://schemas.microsoft.com/office/powerpoint/2010/main" val="2637505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hurchofjesuschrist.org/study/life-help/pornograph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91179-4F62-8BAF-AC22-8728741FA3B2}"/>
              </a:ext>
            </a:extLst>
          </p:cNvPr>
          <p:cNvSpPr>
            <a:spLocks noGrp="1"/>
          </p:cNvSpPr>
          <p:nvPr>
            <p:ph type="ctrTitle"/>
          </p:nvPr>
        </p:nvSpPr>
        <p:spPr/>
        <p:txBody>
          <a:bodyPr/>
          <a:lstStyle/>
          <a:p>
            <a:r>
              <a:rPr lang="en-US" dirty="0">
                <a:solidFill>
                  <a:srgbClr val="00B050"/>
                </a:solidFill>
              </a:rPr>
              <a:t>Cybersecurity and Online Safety</a:t>
            </a:r>
            <a:r>
              <a:rPr lang="en-US" dirty="0"/>
              <a:t> for Regular People</a:t>
            </a:r>
          </a:p>
        </p:txBody>
      </p:sp>
      <p:sp>
        <p:nvSpPr>
          <p:cNvPr id="3" name="Subtitle 2">
            <a:extLst>
              <a:ext uri="{FF2B5EF4-FFF2-40B4-BE49-F238E27FC236}">
                <a16:creationId xmlns:a16="http://schemas.microsoft.com/office/drawing/2014/main" id="{F1CCF76D-5A3D-AA26-8CBF-2A7F1AD5DAC2}"/>
              </a:ext>
            </a:extLst>
          </p:cNvPr>
          <p:cNvSpPr>
            <a:spLocks noGrp="1"/>
          </p:cNvSpPr>
          <p:nvPr>
            <p:ph type="subTitle" idx="1"/>
          </p:nvPr>
        </p:nvSpPr>
        <p:spPr/>
        <p:txBody>
          <a:bodyPr>
            <a:normAutofit/>
          </a:bodyPr>
          <a:lstStyle/>
          <a:p>
            <a:r>
              <a:rPr lang="en-US" b="1" dirty="0">
                <a:solidFill>
                  <a:srgbClr val="7030A0"/>
                </a:solidFill>
              </a:rPr>
              <a:t>“There is no security on this earth; there is only opportunity.”</a:t>
            </a:r>
            <a:br>
              <a:rPr lang="en-US" b="1" dirty="0">
                <a:solidFill>
                  <a:srgbClr val="7030A0"/>
                </a:solidFill>
              </a:rPr>
            </a:br>
            <a:r>
              <a:rPr lang="en-US" dirty="0"/>
              <a:t>– Douglas MacArthur</a:t>
            </a:r>
          </a:p>
          <a:p>
            <a:r>
              <a:rPr lang="en-US" b="1" dirty="0">
                <a:solidFill>
                  <a:srgbClr val="0070C0"/>
                </a:solidFill>
              </a:rPr>
              <a:t>“Behold, I send you forth as sheep in the midst of wolves: be ye therefore wise as serpents, and harmless as doves.”</a:t>
            </a:r>
            <a:r>
              <a:rPr lang="en-US" dirty="0"/>
              <a:t>  (Matthew 10:16)</a:t>
            </a:r>
          </a:p>
        </p:txBody>
      </p:sp>
      <p:sp>
        <p:nvSpPr>
          <p:cNvPr id="4" name="TextBox 3">
            <a:extLst>
              <a:ext uri="{FF2B5EF4-FFF2-40B4-BE49-F238E27FC236}">
                <a16:creationId xmlns:a16="http://schemas.microsoft.com/office/drawing/2014/main" id="{6E42592D-B45B-4FD6-A438-A9F11BF23682}"/>
              </a:ext>
            </a:extLst>
          </p:cNvPr>
          <p:cNvSpPr txBox="1"/>
          <p:nvPr/>
        </p:nvSpPr>
        <p:spPr>
          <a:xfrm>
            <a:off x="2849600" y="5943600"/>
            <a:ext cx="6492804" cy="584775"/>
          </a:xfrm>
          <a:prstGeom prst="rect">
            <a:avLst/>
          </a:prstGeom>
          <a:noFill/>
        </p:spPr>
        <p:txBody>
          <a:bodyPr wrap="none" rtlCol="0">
            <a:spAutoFit/>
          </a:bodyPr>
          <a:lstStyle/>
          <a:p>
            <a:pPr algn="ctr"/>
            <a:r>
              <a:rPr lang="en-US" sz="3200" b="1" dirty="0">
                <a:solidFill>
                  <a:srgbClr val="FF0000"/>
                </a:solidFill>
              </a:rPr>
              <a:t>Get a notepad so you can take notes!</a:t>
            </a:r>
          </a:p>
        </p:txBody>
      </p:sp>
    </p:spTree>
    <p:extLst>
      <p:ext uri="{BB962C8B-B14F-4D97-AF65-F5344CB8AC3E}">
        <p14:creationId xmlns:p14="http://schemas.microsoft.com/office/powerpoint/2010/main" val="3848326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0C6B2-DB59-BD98-5A0B-14A9F24BCF18}"/>
              </a:ext>
            </a:extLst>
          </p:cNvPr>
          <p:cNvSpPr>
            <a:spLocks noGrp="1"/>
          </p:cNvSpPr>
          <p:nvPr>
            <p:ph type="title"/>
          </p:nvPr>
        </p:nvSpPr>
        <p:spPr/>
        <p:txBody>
          <a:bodyPr/>
          <a:lstStyle/>
          <a:p>
            <a:r>
              <a:rPr lang="en-US" dirty="0"/>
              <a:t>Authentication</a:t>
            </a:r>
          </a:p>
        </p:txBody>
      </p:sp>
      <p:sp>
        <p:nvSpPr>
          <p:cNvPr id="3" name="Content Placeholder 2">
            <a:extLst>
              <a:ext uri="{FF2B5EF4-FFF2-40B4-BE49-F238E27FC236}">
                <a16:creationId xmlns:a16="http://schemas.microsoft.com/office/drawing/2014/main" id="{8CC23B0A-1281-9DA5-D0B5-B228DB6199CC}"/>
              </a:ext>
            </a:extLst>
          </p:cNvPr>
          <p:cNvSpPr>
            <a:spLocks noGrp="1"/>
          </p:cNvSpPr>
          <p:nvPr>
            <p:ph idx="1"/>
          </p:nvPr>
        </p:nvSpPr>
        <p:spPr/>
        <p:txBody>
          <a:bodyPr/>
          <a:lstStyle/>
          <a:p>
            <a:r>
              <a:rPr lang="en-US" dirty="0"/>
              <a:t>Authentication refers to the act of proving identity</a:t>
            </a:r>
          </a:p>
          <a:p>
            <a:pPr lvl="1"/>
            <a:r>
              <a:rPr lang="en-US" dirty="0"/>
              <a:t>You prove your identity to access your information online</a:t>
            </a:r>
          </a:p>
          <a:p>
            <a:pPr lvl="1"/>
            <a:r>
              <a:rPr lang="en-US" dirty="0"/>
              <a:t>Web sites prove to you that they’re authentic</a:t>
            </a:r>
          </a:p>
          <a:p>
            <a:r>
              <a:rPr lang="en-US" dirty="0"/>
              <a:t>Authenticating ourselves typically happens via three ways:</a:t>
            </a:r>
          </a:p>
          <a:p>
            <a:pPr lvl="1"/>
            <a:r>
              <a:rPr lang="en-US" dirty="0">
                <a:solidFill>
                  <a:srgbClr val="FF0000"/>
                </a:solidFill>
              </a:rPr>
              <a:t>What we know (user name and passphrase, PIN)</a:t>
            </a:r>
          </a:p>
          <a:p>
            <a:pPr lvl="1"/>
            <a:r>
              <a:rPr lang="en-US" dirty="0"/>
              <a:t>What we have (physical objects)</a:t>
            </a:r>
          </a:p>
          <a:p>
            <a:pPr lvl="1"/>
            <a:r>
              <a:rPr lang="en-US" dirty="0"/>
              <a:t>What we are (biometrics like fingerprints, retinal scans)</a:t>
            </a:r>
          </a:p>
          <a:p>
            <a:pPr lvl="1"/>
            <a:r>
              <a:rPr lang="en-US" dirty="0">
                <a:solidFill>
                  <a:schemeClr val="bg1">
                    <a:lumMod val="65000"/>
                  </a:schemeClr>
                </a:solidFill>
              </a:rPr>
              <a:t>Also possibly where we are or what we do</a:t>
            </a:r>
          </a:p>
          <a:p>
            <a:r>
              <a:rPr lang="en-US" dirty="0"/>
              <a:t>“Credentials” are what we use to authenticate ourselves—commonly a user name and passphrase</a:t>
            </a:r>
          </a:p>
          <a:p>
            <a:endParaRPr lang="en-US" dirty="0"/>
          </a:p>
        </p:txBody>
      </p:sp>
      <p:sp>
        <p:nvSpPr>
          <p:cNvPr id="4" name="Arrow: Right 3">
            <a:extLst>
              <a:ext uri="{FF2B5EF4-FFF2-40B4-BE49-F238E27FC236}">
                <a16:creationId xmlns:a16="http://schemas.microsoft.com/office/drawing/2014/main" id="{9E41AC84-426D-D21E-C417-7F9981883642}"/>
              </a:ext>
            </a:extLst>
          </p:cNvPr>
          <p:cNvSpPr/>
          <p:nvPr/>
        </p:nvSpPr>
        <p:spPr>
          <a:xfrm>
            <a:off x="822960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94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9ED9B-5A57-D367-F8B6-0393D92191A4}"/>
              </a:ext>
            </a:extLst>
          </p:cNvPr>
          <p:cNvSpPr>
            <a:spLocks noGrp="1"/>
          </p:cNvSpPr>
          <p:nvPr>
            <p:ph type="title"/>
          </p:nvPr>
        </p:nvSpPr>
        <p:spPr/>
        <p:txBody>
          <a:bodyPr/>
          <a:lstStyle/>
          <a:p>
            <a:r>
              <a:rPr lang="en-US" dirty="0"/>
              <a:t>Authentication: Passwords and Passphrases</a:t>
            </a:r>
          </a:p>
        </p:txBody>
      </p:sp>
      <p:sp>
        <p:nvSpPr>
          <p:cNvPr id="3" name="Content Placeholder 2">
            <a:extLst>
              <a:ext uri="{FF2B5EF4-FFF2-40B4-BE49-F238E27FC236}">
                <a16:creationId xmlns:a16="http://schemas.microsoft.com/office/drawing/2014/main" id="{D6E1D945-845E-5CF5-21B1-F6C5BCF11452}"/>
              </a:ext>
            </a:extLst>
          </p:cNvPr>
          <p:cNvSpPr>
            <a:spLocks noGrp="1"/>
          </p:cNvSpPr>
          <p:nvPr>
            <p:ph idx="1"/>
          </p:nvPr>
        </p:nvSpPr>
        <p:spPr/>
        <p:txBody>
          <a:bodyPr>
            <a:normAutofit fontScale="92500" lnSpcReduction="10000"/>
          </a:bodyPr>
          <a:lstStyle/>
          <a:p>
            <a:r>
              <a:rPr lang="en-US" dirty="0"/>
              <a:t>The most common user authentication method is from the “something we know” category—</a:t>
            </a:r>
            <a:r>
              <a:rPr lang="en-US" dirty="0">
                <a:solidFill>
                  <a:srgbClr val="FF0000"/>
                </a:solidFill>
              </a:rPr>
              <a:t>passwords</a:t>
            </a:r>
            <a:r>
              <a:rPr lang="en-US" dirty="0"/>
              <a:t>—because they’re the easiest to implement</a:t>
            </a:r>
          </a:p>
          <a:p>
            <a:r>
              <a:rPr lang="en-US" dirty="0"/>
              <a:t>Passwords are highly problematic because good passwords are often difficult to remember</a:t>
            </a:r>
          </a:p>
          <a:p>
            <a:r>
              <a:rPr lang="en-US" dirty="0"/>
              <a:t>What makes a good password?</a:t>
            </a:r>
          </a:p>
          <a:p>
            <a:pPr lvl="1"/>
            <a:r>
              <a:rPr lang="en-US" dirty="0"/>
              <a:t>Easy for people to remember</a:t>
            </a:r>
          </a:p>
          <a:p>
            <a:pPr lvl="1"/>
            <a:r>
              <a:rPr lang="en-US" dirty="0"/>
              <a:t>Difficult for other people or computers to guess</a:t>
            </a:r>
          </a:p>
          <a:p>
            <a:r>
              <a:rPr lang="en-US" dirty="0"/>
              <a:t>Two ways of making passwords harder to guess; which is most important?</a:t>
            </a:r>
          </a:p>
          <a:p>
            <a:pPr lvl="1"/>
            <a:r>
              <a:rPr lang="en-US" dirty="0"/>
              <a:t>Add complexity</a:t>
            </a:r>
          </a:p>
          <a:p>
            <a:pPr lvl="1"/>
            <a:r>
              <a:rPr lang="en-US" dirty="0"/>
              <a:t>Add length</a:t>
            </a:r>
          </a:p>
          <a:p>
            <a:r>
              <a:rPr lang="en-US" dirty="0"/>
              <a:t>“Passphrase” vs “password”—can be more than one “word”</a:t>
            </a:r>
          </a:p>
        </p:txBody>
      </p:sp>
      <p:sp>
        <p:nvSpPr>
          <p:cNvPr id="4" name="Arrow: Right 3">
            <a:extLst>
              <a:ext uri="{FF2B5EF4-FFF2-40B4-BE49-F238E27FC236}">
                <a16:creationId xmlns:a16="http://schemas.microsoft.com/office/drawing/2014/main" id="{0ED25398-20A1-0F22-BC5A-B2055E768B09}"/>
              </a:ext>
            </a:extLst>
          </p:cNvPr>
          <p:cNvSpPr/>
          <p:nvPr/>
        </p:nvSpPr>
        <p:spPr>
          <a:xfrm>
            <a:off x="832104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771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B7293-FDF5-7840-0709-F7E3A4295294}"/>
              </a:ext>
            </a:extLst>
          </p:cNvPr>
          <p:cNvSpPr>
            <a:spLocks noGrp="1"/>
          </p:cNvSpPr>
          <p:nvPr>
            <p:ph type="title"/>
          </p:nvPr>
        </p:nvSpPr>
        <p:spPr/>
        <p:txBody>
          <a:bodyPr/>
          <a:lstStyle/>
          <a:p>
            <a:r>
              <a:rPr lang="en-US" dirty="0"/>
              <a:t>Passphrase Length and Complexity</a:t>
            </a:r>
          </a:p>
        </p:txBody>
      </p:sp>
      <p:pic>
        <p:nvPicPr>
          <p:cNvPr id="4" name="Content Placeholder 6" descr="A screenshot of a computer&#10;&#10;Description automatically generated with medium confidence">
            <a:extLst>
              <a:ext uri="{FF2B5EF4-FFF2-40B4-BE49-F238E27FC236}">
                <a16:creationId xmlns:a16="http://schemas.microsoft.com/office/drawing/2014/main" id="{C1CAEC43-04E1-A31D-BF4A-F8E42008C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371600"/>
            <a:ext cx="5486400" cy="5486400"/>
          </a:xfrm>
          <a:prstGeom prst="rect">
            <a:avLst/>
          </a:prstGeom>
        </p:spPr>
      </p:pic>
      <p:pic>
        <p:nvPicPr>
          <p:cNvPr id="5" name="Picture 2" descr="Password Strength">
            <a:extLst>
              <a:ext uri="{FF2B5EF4-FFF2-40B4-BE49-F238E27FC236}">
                <a16:creationId xmlns:a16="http://schemas.microsoft.com/office/drawing/2014/main" id="{24377AF0-C4DA-F6B2-454A-FD2FA6DA9C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71601"/>
            <a:ext cx="6755301" cy="5486400"/>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2E8D4EC4-9120-7678-65B8-8EBE3D26BDD9}"/>
              </a:ext>
            </a:extLst>
          </p:cNvPr>
          <p:cNvSpPr/>
          <p:nvPr/>
        </p:nvSpPr>
        <p:spPr>
          <a:xfrm>
            <a:off x="841248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974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D2C8-AB20-3179-269A-F41006D48332}"/>
              </a:ext>
            </a:extLst>
          </p:cNvPr>
          <p:cNvSpPr>
            <a:spLocks noGrp="1"/>
          </p:cNvSpPr>
          <p:nvPr>
            <p:ph type="title"/>
          </p:nvPr>
        </p:nvSpPr>
        <p:spPr/>
        <p:txBody>
          <a:bodyPr/>
          <a:lstStyle/>
          <a:p>
            <a:r>
              <a:rPr lang="en-US" dirty="0"/>
              <a:t>Passphrase Advice</a:t>
            </a:r>
          </a:p>
        </p:txBody>
      </p:sp>
      <p:sp>
        <p:nvSpPr>
          <p:cNvPr id="3" name="Content Placeholder 2">
            <a:extLst>
              <a:ext uri="{FF2B5EF4-FFF2-40B4-BE49-F238E27FC236}">
                <a16:creationId xmlns:a16="http://schemas.microsoft.com/office/drawing/2014/main" id="{A4E34E0E-C740-14C3-012D-DB4FCA4DF956}"/>
              </a:ext>
            </a:extLst>
          </p:cNvPr>
          <p:cNvSpPr>
            <a:spLocks noGrp="1"/>
          </p:cNvSpPr>
          <p:nvPr>
            <p:ph idx="1"/>
          </p:nvPr>
        </p:nvSpPr>
        <p:spPr/>
        <p:txBody>
          <a:bodyPr>
            <a:normAutofit lnSpcReduction="10000"/>
          </a:bodyPr>
          <a:lstStyle/>
          <a:p>
            <a:r>
              <a:rPr lang="en-US" dirty="0"/>
              <a:t>Longer is more secure</a:t>
            </a:r>
          </a:p>
          <a:p>
            <a:pPr lvl="1"/>
            <a:r>
              <a:rPr lang="en-US" dirty="0"/>
              <a:t>Some systems have a maximum length </a:t>
            </a:r>
            <a:r>
              <a:rPr lang="en-US" dirty="0">
                <a:sym typeface="Wingdings" panose="05000000000000000000" pitchFamily="2" charset="2"/>
              </a:rPr>
              <a:t></a:t>
            </a:r>
            <a:endParaRPr lang="en-US" dirty="0"/>
          </a:p>
          <a:p>
            <a:r>
              <a:rPr lang="en-US" b="1" i="1" u="sng" dirty="0">
                <a:solidFill>
                  <a:srgbClr val="FF0000"/>
                </a:solidFill>
              </a:rPr>
              <a:t>Never</a:t>
            </a:r>
            <a:r>
              <a:rPr lang="en-US" dirty="0"/>
              <a:t> reuse important passphrases</a:t>
            </a:r>
          </a:p>
          <a:p>
            <a:r>
              <a:rPr lang="en-US" dirty="0"/>
              <a:t>Which of your passphrases is most important?</a:t>
            </a:r>
          </a:p>
          <a:p>
            <a:pPr lvl="1"/>
            <a:r>
              <a:rPr lang="en-US" dirty="0"/>
              <a:t>Bank is a good answer, but not the most important</a:t>
            </a:r>
          </a:p>
          <a:p>
            <a:pPr lvl="1"/>
            <a:r>
              <a:rPr lang="en-US" dirty="0"/>
              <a:t>Your </a:t>
            </a:r>
            <a:r>
              <a:rPr lang="en-US" b="1" dirty="0">
                <a:solidFill>
                  <a:srgbClr val="00B050"/>
                </a:solidFill>
              </a:rPr>
              <a:t>e-mail</a:t>
            </a:r>
            <a:r>
              <a:rPr lang="en-US" dirty="0"/>
              <a:t> provides access to everything via “password recovery”</a:t>
            </a:r>
          </a:p>
          <a:p>
            <a:r>
              <a:rPr lang="en-US" dirty="0"/>
              <a:t>What passphrases don’t need to be remembered?</a:t>
            </a:r>
          </a:p>
          <a:p>
            <a:pPr lvl="1"/>
            <a:r>
              <a:rPr lang="en-US" dirty="0"/>
              <a:t>If you rarely use it and can use the “I forgot my password” option</a:t>
            </a:r>
          </a:p>
          <a:p>
            <a:r>
              <a:rPr lang="en-US" dirty="0"/>
              <a:t>Password managers/web browsers can be useful</a:t>
            </a:r>
          </a:p>
          <a:p>
            <a:r>
              <a:rPr lang="en-US" dirty="0"/>
              <a:t>Multi-factor authentication provides another layer of security</a:t>
            </a:r>
          </a:p>
          <a:p>
            <a:endParaRPr lang="en-US" dirty="0"/>
          </a:p>
        </p:txBody>
      </p:sp>
      <p:sp>
        <p:nvSpPr>
          <p:cNvPr id="5" name="Arrow: Right 4">
            <a:extLst>
              <a:ext uri="{FF2B5EF4-FFF2-40B4-BE49-F238E27FC236}">
                <a16:creationId xmlns:a16="http://schemas.microsoft.com/office/drawing/2014/main" id="{91B44061-0153-887B-0B47-7ABC3A1E86CB}"/>
              </a:ext>
            </a:extLst>
          </p:cNvPr>
          <p:cNvSpPr/>
          <p:nvPr/>
        </p:nvSpPr>
        <p:spPr>
          <a:xfrm>
            <a:off x="850392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4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0AFB-BFF4-C1BA-C855-C24037B76195}"/>
              </a:ext>
            </a:extLst>
          </p:cNvPr>
          <p:cNvSpPr>
            <a:spLocks noGrp="1"/>
          </p:cNvSpPr>
          <p:nvPr>
            <p:ph type="title"/>
          </p:nvPr>
        </p:nvSpPr>
        <p:spPr/>
        <p:txBody>
          <a:bodyPr/>
          <a:lstStyle/>
          <a:p>
            <a:r>
              <a:rPr lang="en-US" dirty="0"/>
              <a:t>Multi-Factor Authentication (MFA)</a:t>
            </a:r>
          </a:p>
        </p:txBody>
      </p:sp>
      <p:sp>
        <p:nvSpPr>
          <p:cNvPr id="3" name="Content Placeholder 2">
            <a:extLst>
              <a:ext uri="{FF2B5EF4-FFF2-40B4-BE49-F238E27FC236}">
                <a16:creationId xmlns:a16="http://schemas.microsoft.com/office/drawing/2014/main" id="{2E930962-1A88-7EF4-EED5-EFED7559C84D}"/>
              </a:ext>
            </a:extLst>
          </p:cNvPr>
          <p:cNvSpPr>
            <a:spLocks noGrp="1"/>
          </p:cNvSpPr>
          <p:nvPr>
            <p:ph idx="1"/>
          </p:nvPr>
        </p:nvSpPr>
        <p:spPr/>
        <p:txBody>
          <a:bodyPr>
            <a:normAutofit/>
          </a:bodyPr>
          <a:lstStyle/>
          <a:p>
            <a:r>
              <a:rPr lang="en-US" dirty="0"/>
              <a:t>Simple versions are often called “two-factor authentication”</a:t>
            </a:r>
          </a:p>
          <a:p>
            <a:r>
              <a:rPr lang="en-US" dirty="0"/>
              <a:t>A layperson’s idea of MFA is not relying only on “something we know”, but adding other factors (such as something we have or are)</a:t>
            </a:r>
          </a:p>
          <a:p>
            <a:r>
              <a:rPr lang="en-US" dirty="0"/>
              <a:t>This is commonly accomplished via text messages to phones; this method is secure enough for some purposes (not government)</a:t>
            </a:r>
          </a:p>
          <a:p>
            <a:r>
              <a:rPr lang="en-US" dirty="0"/>
              <a:t>“Security” questions and social engineering</a:t>
            </a:r>
          </a:p>
          <a:p>
            <a:pPr lvl="1"/>
            <a:r>
              <a:rPr lang="en-US" dirty="0"/>
              <a:t>“Security” questions are not true MFA, but they’re an improvement when used in conjunction with other methods</a:t>
            </a:r>
          </a:p>
          <a:p>
            <a:pPr lvl="1"/>
            <a:r>
              <a:rPr lang="en-US" dirty="0"/>
              <a:t>They’re the opposite of secure when used as an alternative access method</a:t>
            </a:r>
          </a:p>
          <a:p>
            <a:pPr lvl="1"/>
            <a:r>
              <a:rPr lang="en-US" dirty="0"/>
              <a:t>Suggestion: Use fictional answers that only you will ever know</a:t>
            </a:r>
          </a:p>
          <a:p>
            <a:pPr lvl="1"/>
            <a:endParaRPr lang="en-US" dirty="0"/>
          </a:p>
        </p:txBody>
      </p:sp>
      <p:sp>
        <p:nvSpPr>
          <p:cNvPr id="5" name="Arrow: Right 4">
            <a:extLst>
              <a:ext uri="{FF2B5EF4-FFF2-40B4-BE49-F238E27FC236}">
                <a16:creationId xmlns:a16="http://schemas.microsoft.com/office/drawing/2014/main" id="{20A4875B-2EA4-BAF2-618D-1DE0E568A103}"/>
              </a:ext>
            </a:extLst>
          </p:cNvPr>
          <p:cNvSpPr/>
          <p:nvPr/>
        </p:nvSpPr>
        <p:spPr>
          <a:xfrm>
            <a:off x="859536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29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F4C5C-400E-4164-BC31-674F62F2ACB3}"/>
              </a:ext>
            </a:extLst>
          </p:cNvPr>
          <p:cNvSpPr>
            <a:spLocks noGrp="1"/>
          </p:cNvSpPr>
          <p:nvPr>
            <p:ph type="title"/>
          </p:nvPr>
        </p:nvSpPr>
        <p:spPr/>
        <p:txBody>
          <a:bodyPr/>
          <a:lstStyle/>
          <a:p>
            <a:r>
              <a:rPr lang="en-US" dirty="0"/>
              <a:t>Secure Multi-Factor Authentication Example</a:t>
            </a:r>
          </a:p>
        </p:txBody>
      </p:sp>
      <p:pic>
        <p:nvPicPr>
          <p:cNvPr id="5" name="Picture 4">
            <a:extLst>
              <a:ext uri="{FF2B5EF4-FFF2-40B4-BE49-F238E27FC236}">
                <a16:creationId xmlns:a16="http://schemas.microsoft.com/office/drawing/2014/main" id="{B2A34C27-81E0-48BE-8045-B15764CCBE4A}"/>
              </a:ext>
            </a:extLst>
          </p:cNvPr>
          <p:cNvPicPr>
            <a:picLocks noChangeAspect="1"/>
          </p:cNvPicPr>
          <p:nvPr/>
        </p:nvPicPr>
        <p:blipFill>
          <a:blip r:embed="rId3"/>
          <a:stretch>
            <a:fillRect/>
          </a:stretch>
        </p:blipFill>
        <p:spPr>
          <a:xfrm>
            <a:off x="457200" y="1825625"/>
            <a:ext cx="5496427" cy="4351338"/>
          </a:xfrm>
          <a:prstGeom prst="rect">
            <a:avLst/>
          </a:prstGeom>
        </p:spPr>
      </p:pic>
      <p:pic>
        <p:nvPicPr>
          <p:cNvPr id="9" name="Picture 8">
            <a:extLst>
              <a:ext uri="{FF2B5EF4-FFF2-40B4-BE49-F238E27FC236}">
                <a16:creationId xmlns:a16="http://schemas.microsoft.com/office/drawing/2014/main" id="{7EF5938B-08CF-423C-80F7-C5B0437E3D74}"/>
              </a:ext>
            </a:extLst>
          </p:cNvPr>
          <p:cNvPicPr>
            <a:picLocks noChangeAspect="1"/>
          </p:cNvPicPr>
          <p:nvPr/>
        </p:nvPicPr>
        <p:blipFill rotWithShape="1">
          <a:blip r:embed="rId4"/>
          <a:srcRect l="54609"/>
          <a:stretch/>
        </p:blipFill>
        <p:spPr>
          <a:xfrm>
            <a:off x="9144000" y="1825625"/>
            <a:ext cx="2524753" cy="4351338"/>
          </a:xfrm>
          <a:prstGeom prst="rect">
            <a:avLst/>
          </a:prstGeom>
        </p:spPr>
      </p:pic>
      <p:pic>
        <p:nvPicPr>
          <p:cNvPr id="13" name="Picture 12">
            <a:extLst>
              <a:ext uri="{FF2B5EF4-FFF2-40B4-BE49-F238E27FC236}">
                <a16:creationId xmlns:a16="http://schemas.microsoft.com/office/drawing/2014/main" id="{3F32F540-93DA-43EC-83BA-16624A6CB405}"/>
              </a:ext>
            </a:extLst>
          </p:cNvPr>
          <p:cNvPicPr>
            <a:picLocks noChangeAspect="1"/>
          </p:cNvPicPr>
          <p:nvPr/>
        </p:nvPicPr>
        <p:blipFill rotWithShape="1">
          <a:blip r:embed="rId5"/>
          <a:srcRect l="54127" b="10708"/>
          <a:stretch/>
        </p:blipFill>
        <p:spPr>
          <a:xfrm>
            <a:off x="6309360" y="1825625"/>
            <a:ext cx="2524754" cy="4351338"/>
          </a:xfrm>
          <a:prstGeom prst="rect">
            <a:avLst/>
          </a:prstGeom>
        </p:spPr>
      </p:pic>
      <p:sp>
        <p:nvSpPr>
          <p:cNvPr id="14" name="TextBox 13">
            <a:extLst>
              <a:ext uri="{FF2B5EF4-FFF2-40B4-BE49-F238E27FC236}">
                <a16:creationId xmlns:a16="http://schemas.microsoft.com/office/drawing/2014/main" id="{1A887FA2-3096-4700-B079-361AE57DB6F8}"/>
              </a:ext>
            </a:extLst>
          </p:cNvPr>
          <p:cNvSpPr txBox="1"/>
          <p:nvPr/>
        </p:nvSpPr>
        <p:spPr>
          <a:xfrm>
            <a:off x="569209" y="6217920"/>
            <a:ext cx="11053602" cy="369332"/>
          </a:xfrm>
          <a:prstGeom prst="rect">
            <a:avLst/>
          </a:prstGeom>
          <a:noFill/>
        </p:spPr>
        <p:txBody>
          <a:bodyPr wrap="none" rtlCol="0">
            <a:spAutoFit/>
          </a:bodyPr>
          <a:lstStyle/>
          <a:p>
            <a:pPr algn="ctr"/>
            <a:r>
              <a:rPr lang="en-US" dirty="0"/>
              <a:t>Text message: “USAA FRAUD PREVENTION ALERT: USAA will never contact you for this code, don’t share it: XXXXXX.”</a:t>
            </a:r>
          </a:p>
        </p:txBody>
      </p:sp>
      <p:sp>
        <p:nvSpPr>
          <p:cNvPr id="4" name="Rectangle: Rounded Corners 3">
            <a:extLst>
              <a:ext uri="{FF2B5EF4-FFF2-40B4-BE49-F238E27FC236}">
                <a16:creationId xmlns:a16="http://schemas.microsoft.com/office/drawing/2014/main" id="{15769B50-50CC-4967-B79B-020FC482E8BD}"/>
              </a:ext>
            </a:extLst>
          </p:cNvPr>
          <p:cNvSpPr/>
          <p:nvPr/>
        </p:nvSpPr>
        <p:spPr>
          <a:xfrm>
            <a:off x="5222240" y="1581783"/>
            <a:ext cx="5039360" cy="548640"/>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user name is obscured for this example.</a:t>
            </a:r>
          </a:p>
        </p:txBody>
      </p:sp>
      <p:sp>
        <p:nvSpPr>
          <p:cNvPr id="3" name="Arrow: Right 2">
            <a:extLst>
              <a:ext uri="{FF2B5EF4-FFF2-40B4-BE49-F238E27FC236}">
                <a16:creationId xmlns:a16="http://schemas.microsoft.com/office/drawing/2014/main" id="{5B3107C0-2681-59D4-2157-DF617CA43663}"/>
              </a:ext>
            </a:extLst>
          </p:cNvPr>
          <p:cNvSpPr/>
          <p:nvPr/>
        </p:nvSpPr>
        <p:spPr>
          <a:xfrm>
            <a:off x="868680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16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F0C13-7BDB-D63C-3455-A80F5D450989}"/>
              </a:ext>
            </a:extLst>
          </p:cNvPr>
          <p:cNvSpPr>
            <a:spLocks noGrp="1"/>
          </p:cNvSpPr>
          <p:nvPr>
            <p:ph type="title"/>
          </p:nvPr>
        </p:nvSpPr>
        <p:spPr/>
        <p:txBody>
          <a:bodyPr/>
          <a:lstStyle/>
          <a:p>
            <a:r>
              <a:rPr lang="en-US" dirty="0"/>
              <a:t>User Sessions</a:t>
            </a:r>
          </a:p>
        </p:txBody>
      </p:sp>
      <p:sp>
        <p:nvSpPr>
          <p:cNvPr id="3" name="Content Placeholder 2">
            <a:extLst>
              <a:ext uri="{FF2B5EF4-FFF2-40B4-BE49-F238E27FC236}">
                <a16:creationId xmlns:a16="http://schemas.microsoft.com/office/drawing/2014/main" id="{8234B8EF-348C-E317-E86A-CEA549D403FD}"/>
              </a:ext>
            </a:extLst>
          </p:cNvPr>
          <p:cNvSpPr>
            <a:spLocks noGrp="1"/>
          </p:cNvSpPr>
          <p:nvPr>
            <p:ph idx="1"/>
          </p:nvPr>
        </p:nvSpPr>
        <p:spPr/>
        <p:txBody>
          <a:bodyPr/>
          <a:lstStyle/>
          <a:p>
            <a:r>
              <a:rPr lang="en-US" dirty="0"/>
              <a:t>Session timeouts—how long do you stay logged in?</a:t>
            </a:r>
          </a:p>
          <a:p>
            <a:r>
              <a:rPr lang="en-US" dirty="0"/>
              <a:t>Concurrent logins—can you log in to multiple devices simultaneously?</a:t>
            </a:r>
          </a:p>
          <a:p>
            <a:r>
              <a:rPr lang="en-US" dirty="0"/>
              <a:t>Login notifications—are you notified when your credentials are used?</a:t>
            </a:r>
          </a:p>
          <a:p>
            <a:r>
              <a:rPr lang="en-US" dirty="0"/>
              <a:t>“Leaving the door open” is not “account hacking”; it’s carelessness</a:t>
            </a:r>
          </a:p>
          <a:p>
            <a:r>
              <a:rPr lang="en-US" dirty="0"/>
              <a:t>Federated login services—logging in using Google, Microsoft, etc.</a:t>
            </a:r>
          </a:p>
          <a:p>
            <a:r>
              <a:rPr lang="en-US" dirty="0"/>
              <a:t>Don’t enter credentials for one site in another site; don’t let anyone else have your credentials</a:t>
            </a:r>
          </a:p>
        </p:txBody>
      </p:sp>
      <p:sp>
        <p:nvSpPr>
          <p:cNvPr id="4" name="Arrow: Right 3">
            <a:extLst>
              <a:ext uri="{FF2B5EF4-FFF2-40B4-BE49-F238E27FC236}">
                <a16:creationId xmlns:a16="http://schemas.microsoft.com/office/drawing/2014/main" id="{6AA3FEF7-997F-1E39-EF74-2341A1D5C65A}"/>
              </a:ext>
            </a:extLst>
          </p:cNvPr>
          <p:cNvSpPr/>
          <p:nvPr/>
        </p:nvSpPr>
        <p:spPr>
          <a:xfrm>
            <a:off x="877824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55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FA94-B6C6-17D2-2DB4-FC11421BE48C}"/>
              </a:ext>
            </a:extLst>
          </p:cNvPr>
          <p:cNvSpPr>
            <a:spLocks noGrp="1"/>
          </p:cNvSpPr>
          <p:nvPr>
            <p:ph type="title"/>
          </p:nvPr>
        </p:nvSpPr>
        <p:spPr/>
        <p:txBody>
          <a:bodyPr/>
          <a:lstStyle/>
          <a:p>
            <a:r>
              <a:rPr lang="en-US" dirty="0"/>
              <a:t>Person-to-Person Authentication</a:t>
            </a:r>
          </a:p>
        </p:txBody>
      </p:sp>
      <p:sp>
        <p:nvSpPr>
          <p:cNvPr id="3" name="Content Placeholder 2">
            <a:extLst>
              <a:ext uri="{FF2B5EF4-FFF2-40B4-BE49-F238E27FC236}">
                <a16:creationId xmlns:a16="http://schemas.microsoft.com/office/drawing/2014/main" id="{3A0C43C2-9695-DD09-53DD-0CACB8F22982}"/>
              </a:ext>
            </a:extLst>
          </p:cNvPr>
          <p:cNvSpPr>
            <a:spLocks noGrp="1"/>
          </p:cNvSpPr>
          <p:nvPr>
            <p:ph idx="1"/>
          </p:nvPr>
        </p:nvSpPr>
        <p:spPr/>
        <p:txBody>
          <a:bodyPr>
            <a:normAutofit fontScale="85000" lnSpcReduction="20000"/>
          </a:bodyPr>
          <a:lstStyle/>
          <a:p>
            <a:r>
              <a:rPr lang="en-US" dirty="0"/>
              <a:t>Many social media accounts are fake</a:t>
            </a:r>
          </a:p>
          <a:p>
            <a:endParaRPr lang="en-US" dirty="0"/>
          </a:p>
          <a:p>
            <a:endParaRPr lang="en-US" dirty="0"/>
          </a:p>
          <a:p>
            <a:endParaRPr lang="en-US" dirty="0"/>
          </a:p>
          <a:p>
            <a:endParaRPr lang="en-US" dirty="0"/>
          </a:p>
          <a:p>
            <a:endParaRPr lang="en-US" dirty="0"/>
          </a:p>
          <a:p>
            <a:r>
              <a:rPr lang="en-US" dirty="0"/>
              <a:t>Be wary of anyone you meet online</a:t>
            </a:r>
          </a:p>
          <a:p>
            <a:r>
              <a:rPr lang="en-US" dirty="0"/>
              <a:t>Be wary of duplicate social media accounts</a:t>
            </a:r>
          </a:p>
          <a:p>
            <a:r>
              <a:rPr lang="en-US" dirty="0"/>
              <a:t>Report suspected fake accounts</a:t>
            </a:r>
          </a:p>
          <a:p>
            <a:r>
              <a:rPr lang="en-US" dirty="0"/>
              <a:t>When you associate yourself with another account, you are endorsing it to others; people see your “friends” and feel they are legitimate accounts</a:t>
            </a:r>
          </a:p>
          <a:p>
            <a:endParaRPr lang="en-US" dirty="0"/>
          </a:p>
        </p:txBody>
      </p:sp>
      <p:grpSp>
        <p:nvGrpSpPr>
          <p:cNvPr id="32" name="Group 31">
            <a:extLst>
              <a:ext uri="{FF2B5EF4-FFF2-40B4-BE49-F238E27FC236}">
                <a16:creationId xmlns:a16="http://schemas.microsoft.com/office/drawing/2014/main" id="{0BAC6A62-CE8B-17A5-186D-756ACD0B0C13}"/>
              </a:ext>
            </a:extLst>
          </p:cNvPr>
          <p:cNvGrpSpPr/>
          <p:nvPr/>
        </p:nvGrpSpPr>
        <p:grpSpPr>
          <a:xfrm>
            <a:off x="2527453" y="2011680"/>
            <a:ext cx="7137095" cy="2308324"/>
            <a:chOff x="2527453" y="3100403"/>
            <a:chExt cx="7137095" cy="2308324"/>
          </a:xfrm>
        </p:grpSpPr>
        <p:sp>
          <p:nvSpPr>
            <p:cNvPr id="25" name="Right Arrow 9">
              <a:extLst>
                <a:ext uri="{FF2B5EF4-FFF2-40B4-BE49-F238E27FC236}">
                  <a16:creationId xmlns:a16="http://schemas.microsoft.com/office/drawing/2014/main" id="{1AA732E6-D26C-60D9-FF07-B3A4BAF168D2}"/>
                </a:ext>
              </a:extLst>
            </p:cNvPr>
            <p:cNvSpPr/>
            <p:nvPr/>
          </p:nvSpPr>
          <p:spPr>
            <a:xfrm>
              <a:off x="5786499" y="4012249"/>
              <a:ext cx="673833" cy="4846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E54D219-0B04-170E-4DB2-4F4231885F22}"/>
                </a:ext>
              </a:extLst>
            </p:cNvPr>
            <p:cNvGrpSpPr/>
            <p:nvPr/>
          </p:nvGrpSpPr>
          <p:grpSpPr>
            <a:xfrm>
              <a:off x="2527453" y="3431605"/>
              <a:ext cx="3200400" cy="1645920"/>
              <a:chOff x="958466" y="2243767"/>
              <a:chExt cx="3200400" cy="1645920"/>
            </a:xfrm>
          </p:grpSpPr>
          <p:sp>
            <p:nvSpPr>
              <p:cNvPr id="27" name="Rectangle 26">
                <a:extLst>
                  <a:ext uri="{FF2B5EF4-FFF2-40B4-BE49-F238E27FC236}">
                    <a16:creationId xmlns:a16="http://schemas.microsoft.com/office/drawing/2014/main" id="{8BED8040-A9AA-E781-CD6A-05D7CEE3AE66}"/>
                  </a:ext>
                </a:extLst>
              </p:cNvPr>
              <p:cNvSpPr/>
              <p:nvPr/>
            </p:nvSpPr>
            <p:spPr>
              <a:xfrm>
                <a:off x="958466" y="2243767"/>
                <a:ext cx="3200400" cy="164592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Will you accept</a:t>
                </a:r>
              </a:p>
              <a:p>
                <a:pPr algn="r"/>
                <a:r>
                  <a:rPr lang="en-US" dirty="0">
                    <a:solidFill>
                      <a:schemeClr val="tx1"/>
                    </a:solidFill>
                  </a:rPr>
                  <a:t> a friend request</a:t>
                </a:r>
              </a:p>
              <a:p>
                <a:pPr algn="r"/>
                <a:r>
                  <a:rPr lang="en-US" dirty="0">
                    <a:solidFill>
                      <a:schemeClr val="tx1"/>
                    </a:solidFill>
                  </a:rPr>
                  <a:t> from Vanessa?</a:t>
                </a:r>
              </a:p>
            </p:txBody>
          </p:sp>
          <p:pic>
            <p:nvPicPr>
              <p:cNvPr id="28" name="Picture 27">
                <a:extLst>
                  <a:ext uri="{FF2B5EF4-FFF2-40B4-BE49-F238E27FC236}">
                    <a16:creationId xmlns:a16="http://schemas.microsoft.com/office/drawing/2014/main" id="{C6DB3E34-0428-8331-043B-DFF4E3EB37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600" y="2310969"/>
                <a:ext cx="1346139" cy="1511516"/>
              </a:xfrm>
              <a:prstGeom prst="rect">
                <a:avLst/>
              </a:prstGeom>
            </p:spPr>
          </p:pic>
        </p:grpSp>
        <p:grpSp>
          <p:nvGrpSpPr>
            <p:cNvPr id="29" name="Group 28">
              <a:extLst>
                <a:ext uri="{FF2B5EF4-FFF2-40B4-BE49-F238E27FC236}">
                  <a16:creationId xmlns:a16="http://schemas.microsoft.com/office/drawing/2014/main" id="{A371BBCF-90EE-BEE7-DEB4-8161B21791D7}"/>
                </a:ext>
              </a:extLst>
            </p:cNvPr>
            <p:cNvGrpSpPr/>
            <p:nvPr/>
          </p:nvGrpSpPr>
          <p:grpSpPr>
            <a:xfrm>
              <a:off x="6518976" y="3100403"/>
              <a:ext cx="3145572" cy="2308324"/>
              <a:chOff x="5236428" y="3466527"/>
              <a:chExt cx="3145572" cy="2308324"/>
            </a:xfrm>
          </p:grpSpPr>
          <p:pic>
            <p:nvPicPr>
              <p:cNvPr id="30" name="Picture 29">
                <a:extLst>
                  <a:ext uri="{FF2B5EF4-FFF2-40B4-BE49-F238E27FC236}">
                    <a16:creationId xmlns:a16="http://schemas.microsoft.com/office/drawing/2014/main" id="{6E79D8A0-D1D3-D56F-F96B-889DD6E51A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6428" y="3775317"/>
                <a:ext cx="3145572" cy="1690745"/>
              </a:xfrm>
              <a:prstGeom prst="rect">
                <a:avLst/>
              </a:prstGeom>
            </p:spPr>
          </p:pic>
          <p:sp>
            <p:nvSpPr>
              <p:cNvPr id="31" name="TextBox 30">
                <a:extLst>
                  <a:ext uri="{FF2B5EF4-FFF2-40B4-BE49-F238E27FC236}">
                    <a16:creationId xmlns:a16="http://schemas.microsoft.com/office/drawing/2014/main" id="{850B6BD2-A703-DC9C-4C9A-49E902598DF7}"/>
                  </a:ext>
                </a:extLst>
              </p:cNvPr>
              <p:cNvSpPr txBox="1"/>
              <p:nvPr/>
            </p:nvSpPr>
            <p:spPr>
              <a:xfrm>
                <a:off x="5496196" y="3466527"/>
                <a:ext cx="2626040" cy="2308324"/>
              </a:xfrm>
              <a:prstGeom prst="rect">
                <a:avLst/>
              </a:prstGeom>
              <a:noFill/>
            </p:spPr>
            <p:txBody>
              <a:bodyPr wrap="none" rtlCol="0">
                <a:spAutoFit/>
              </a:bodyPr>
              <a:lstStyle/>
              <a:p>
                <a:pPr algn="ctr"/>
                <a:r>
                  <a:rPr lang="en-US" dirty="0"/>
                  <a:t>This is “Vanessa”.</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u="sng" dirty="0"/>
                  <a:t>Don’t be his online friend.</a:t>
                </a:r>
              </a:p>
            </p:txBody>
          </p:sp>
        </p:grpSp>
      </p:grpSp>
      <p:sp>
        <p:nvSpPr>
          <p:cNvPr id="4" name="Arrow: Right 3">
            <a:extLst>
              <a:ext uri="{FF2B5EF4-FFF2-40B4-BE49-F238E27FC236}">
                <a16:creationId xmlns:a16="http://schemas.microsoft.com/office/drawing/2014/main" id="{9B5A8BE3-45EF-36FE-F6FA-F7971AE8D9A8}"/>
              </a:ext>
            </a:extLst>
          </p:cNvPr>
          <p:cNvSpPr/>
          <p:nvPr/>
        </p:nvSpPr>
        <p:spPr>
          <a:xfrm>
            <a:off x="886968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2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5D5B-8C89-8CD4-0657-D48C15CE686C}"/>
              </a:ext>
            </a:extLst>
          </p:cNvPr>
          <p:cNvSpPr>
            <a:spLocks noGrp="1"/>
          </p:cNvSpPr>
          <p:nvPr>
            <p:ph type="title"/>
          </p:nvPr>
        </p:nvSpPr>
        <p:spPr/>
        <p:txBody>
          <a:bodyPr/>
          <a:lstStyle/>
          <a:p>
            <a:r>
              <a:rPr lang="en-US" dirty="0"/>
              <a:t>Web Site Security: Functional vs. Secure</a:t>
            </a:r>
          </a:p>
        </p:txBody>
      </p:sp>
      <p:sp>
        <p:nvSpPr>
          <p:cNvPr id="3" name="Content Placeholder 2">
            <a:extLst>
              <a:ext uri="{FF2B5EF4-FFF2-40B4-BE49-F238E27FC236}">
                <a16:creationId xmlns:a16="http://schemas.microsoft.com/office/drawing/2014/main" id="{6F74D8F4-9857-7D32-608B-02976731DF56}"/>
              </a:ext>
            </a:extLst>
          </p:cNvPr>
          <p:cNvSpPr>
            <a:spLocks noGrp="1"/>
          </p:cNvSpPr>
          <p:nvPr>
            <p:ph idx="1"/>
          </p:nvPr>
        </p:nvSpPr>
        <p:spPr/>
        <p:txBody>
          <a:bodyPr>
            <a:normAutofit/>
          </a:bodyPr>
          <a:lstStyle/>
          <a:p>
            <a:r>
              <a:rPr lang="en-US" u="sng" dirty="0"/>
              <a:t>Functional</a:t>
            </a:r>
            <a:r>
              <a:rPr lang="en-US" dirty="0"/>
              <a:t> technology vs. </a:t>
            </a:r>
            <a:r>
              <a:rPr lang="en-US" u="sng" dirty="0"/>
              <a:t>secure</a:t>
            </a:r>
            <a:r>
              <a:rPr lang="en-US" dirty="0"/>
              <a:t> technology</a:t>
            </a:r>
          </a:p>
          <a:p>
            <a:pPr lvl="1"/>
            <a:r>
              <a:rPr lang="en-US" dirty="0"/>
              <a:t>People started by making networks that worked</a:t>
            </a:r>
          </a:p>
          <a:p>
            <a:pPr lvl="1"/>
            <a:r>
              <a:rPr lang="en-US" dirty="0"/>
              <a:t>Later, it became clear that people were doing bad things, and networks needed to also be secure</a:t>
            </a:r>
          </a:p>
          <a:p>
            <a:r>
              <a:rPr lang="en-US" dirty="0"/>
              <a:t>HTTP vs. HTTPS</a:t>
            </a:r>
          </a:p>
          <a:p>
            <a:pPr lvl="1"/>
            <a:r>
              <a:rPr lang="en-US" dirty="0"/>
              <a:t>HTTP: web traffic that works, but is in unencrypted “plain text”</a:t>
            </a:r>
          </a:p>
          <a:p>
            <a:pPr lvl="1"/>
            <a:r>
              <a:rPr lang="en-US" dirty="0"/>
              <a:t>HTTPS: web traffic that is encrypted for added security; often represented by padlock icons next to web addresses</a:t>
            </a:r>
          </a:p>
          <a:p>
            <a:r>
              <a:rPr lang="en-US" dirty="0"/>
              <a:t>HTTPS doesn’t solve all of our problems, but make sure you don’t send important information (such as credit card numbers) via HTTP</a:t>
            </a:r>
          </a:p>
          <a:p>
            <a:endParaRPr lang="en-US" dirty="0"/>
          </a:p>
        </p:txBody>
      </p:sp>
      <p:sp>
        <p:nvSpPr>
          <p:cNvPr id="4" name="Arrow: Right 3">
            <a:extLst>
              <a:ext uri="{FF2B5EF4-FFF2-40B4-BE49-F238E27FC236}">
                <a16:creationId xmlns:a16="http://schemas.microsoft.com/office/drawing/2014/main" id="{6CEA03AB-6BCF-F334-CEB1-6274D0CD11C5}"/>
              </a:ext>
            </a:extLst>
          </p:cNvPr>
          <p:cNvSpPr/>
          <p:nvPr/>
        </p:nvSpPr>
        <p:spPr>
          <a:xfrm>
            <a:off x="896112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ecured lock icon">
            <a:extLst>
              <a:ext uri="{FF2B5EF4-FFF2-40B4-BE49-F238E27FC236}">
                <a16:creationId xmlns:a16="http://schemas.microsoft.com/office/drawing/2014/main" id="{5E264784-8E81-ACEA-9A88-223444ECA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4663440"/>
            <a:ext cx="36576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19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5D5B-8C89-8CD4-0657-D48C15CE686C}"/>
              </a:ext>
            </a:extLst>
          </p:cNvPr>
          <p:cNvSpPr>
            <a:spLocks noGrp="1"/>
          </p:cNvSpPr>
          <p:nvPr>
            <p:ph type="title"/>
          </p:nvPr>
        </p:nvSpPr>
        <p:spPr/>
        <p:txBody>
          <a:bodyPr/>
          <a:lstStyle/>
          <a:p>
            <a:r>
              <a:rPr lang="en-US" dirty="0"/>
              <a:t>Web Site Security: Certificates</a:t>
            </a:r>
          </a:p>
        </p:txBody>
      </p:sp>
      <p:sp>
        <p:nvSpPr>
          <p:cNvPr id="3" name="Content Placeholder 2">
            <a:extLst>
              <a:ext uri="{FF2B5EF4-FFF2-40B4-BE49-F238E27FC236}">
                <a16:creationId xmlns:a16="http://schemas.microsoft.com/office/drawing/2014/main" id="{6F74D8F4-9857-7D32-608B-02976731DF56}"/>
              </a:ext>
            </a:extLst>
          </p:cNvPr>
          <p:cNvSpPr>
            <a:spLocks noGrp="1"/>
          </p:cNvSpPr>
          <p:nvPr>
            <p:ph idx="1"/>
          </p:nvPr>
        </p:nvSpPr>
        <p:spPr/>
        <p:txBody>
          <a:bodyPr>
            <a:normAutofit/>
          </a:bodyPr>
          <a:lstStyle/>
          <a:p>
            <a:r>
              <a:rPr lang="en-US" dirty="0"/>
              <a:t>Identify a web site so it can prove its identity to you</a:t>
            </a:r>
          </a:p>
          <a:p>
            <a:r>
              <a:rPr lang="en-US" dirty="0"/>
              <a:t>Issued by and “signed” by certification authorities (CAs)</a:t>
            </a:r>
          </a:p>
          <a:p>
            <a:pPr lvl="1"/>
            <a:r>
              <a:rPr lang="en-US" dirty="0"/>
              <a:t>Computers know these CAs when we buy them</a:t>
            </a:r>
          </a:p>
          <a:p>
            <a:r>
              <a:rPr lang="en-US" dirty="0"/>
              <a:t>Contain information about the requesting company</a:t>
            </a:r>
          </a:p>
          <a:p>
            <a:r>
              <a:rPr lang="en-US" dirty="0"/>
              <a:t>Have a date associated and eventually “expire”</a:t>
            </a:r>
          </a:p>
          <a:p>
            <a:r>
              <a:rPr lang="en-US" dirty="0"/>
              <a:t>Are handled somewhat differently by different web browsers</a:t>
            </a:r>
          </a:p>
          <a:p>
            <a:r>
              <a:rPr lang="en-US" dirty="0"/>
              <a:t>Why do we sometimes encounter invalid certificates?</a:t>
            </a:r>
          </a:p>
          <a:p>
            <a:pPr lvl="1"/>
            <a:r>
              <a:rPr lang="en-US" dirty="0"/>
              <a:t>The organization might not have paid for a current certificate (like mine)</a:t>
            </a:r>
          </a:p>
          <a:p>
            <a:pPr lvl="1"/>
            <a:r>
              <a:rPr lang="en-US" dirty="0"/>
              <a:t>The site might be fake, potentially designed to trick you</a:t>
            </a:r>
          </a:p>
          <a:p>
            <a:pPr lvl="1"/>
            <a:endParaRPr lang="en-US" dirty="0"/>
          </a:p>
          <a:p>
            <a:endParaRPr lang="en-US" dirty="0"/>
          </a:p>
        </p:txBody>
      </p:sp>
      <p:sp>
        <p:nvSpPr>
          <p:cNvPr id="4" name="Arrow: Right 3">
            <a:extLst>
              <a:ext uri="{FF2B5EF4-FFF2-40B4-BE49-F238E27FC236}">
                <a16:creationId xmlns:a16="http://schemas.microsoft.com/office/drawing/2014/main" id="{1DC7E29E-E6FB-2BA7-BDF6-FA04C49694F9}"/>
              </a:ext>
            </a:extLst>
          </p:cNvPr>
          <p:cNvSpPr/>
          <p:nvPr/>
        </p:nvSpPr>
        <p:spPr>
          <a:xfrm>
            <a:off x="905256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088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76CA86-FF9C-7BD8-0558-EE55FC034206}"/>
              </a:ext>
            </a:extLst>
          </p:cNvPr>
          <p:cNvSpPr/>
          <p:nvPr/>
        </p:nvSpPr>
        <p:spPr>
          <a:xfrm>
            <a:off x="7964904" y="0"/>
            <a:ext cx="4227095"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C2D17F-EC57-1BD8-8BFF-7A67B82A61E2}"/>
              </a:ext>
            </a:extLst>
          </p:cNvPr>
          <p:cNvSpPr>
            <a:spLocks noGrp="1"/>
          </p:cNvSpPr>
          <p:nvPr>
            <p:ph type="title"/>
          </p:nvPr>
        </p:nvSpPr>
        <p:spPr/>
        <p:txBody>
          <a:bodyPr/>
          <a:lstStyle/>
          <a:p>
            <a:r>
              <a:rPr lang="en-US" dirty="0"/>
              <a:t>What are we talking about?</a:t>
            </a:r>
          </a:p>
        </p:txBody>
      </p:sp>
      <p:grpSp>
        <p:nvGrpSpPr>
          <p:cNvPr id="6" name="Group 5">
            <a:extLst>
              <a:ext uri="{FF2B5EF4-FFF2-40B4-BE49-F238E27FC236}">
                <a16:creationId xmlns:a16="http://schemas.microsoft.com/office/drawing/2014/main" id="{64647CF4-5752-B628-ADDD-27336A4F72CD}"/>
              </a:ext>
            </a:extLst>
          </p:cNvPr>
          <p:cNvGrpSpPr/>
          <p:nvPr/>
        </p:nvGrpSpPr>
        <p:grpSpPr>
          <a:xfrm>
            <a:off x="2164080" y="1554480"/>
            <a:ext cx="7863840" cy="4572000"/>
            <a:chOff x="1371600" y="1828800"/>
            <a:chExt cx="7863840" cy="4572000"/>
          </a:xfrm>
        </p:grpSpPr>
        <p:sp>
          <p:nvSpPr>
            <p:cNvPr id="4" name="Oval 3">
              <a:extLst>
                <a:ext uri="{FF2B5EF4-FFF2-40B4-BE49-F238E27FC236}">
                  <a16:creationId xmlns:a16="http://schemas.microsoft.com/office/drawing/2014/main" id="{5C8697AC-7ED5-9159-DF01-02D89408C673}"/>
                </a:ext>
              </a:extLst>
            </p:cNvPr>
            <p:cNvSpPr/>
            <p:nvPr/>
          </p:nvSpPr>
          <p:spPr>
            <a:xfrm>
              <a:off x="1371600" y="1828800"/>
              <a:ext cx="4572000" cy="4572000"/>
            </a:xfrm>
            <a:prstGeom prst="ellipse">
              <a:avLst/>
            </a:prstGeom>
            <a:solidFill>
              <a:srgbClr val="FF0000">
                <a:alpha val="4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Secular and</a:t>
              </a:r>
            </a:p>
            <a:p>
              <a:pPr algn="ctr"/>
              <a:r>
                <a:rPr lang="en-US" sz="2800" dirty="0"/>
                <a:t>Technical</a:t>
              </a:r>
            </a:p>
            <a:p>
              <a:pPr algn="ctr"/>
              <a:r>
                <a:rPr lang="en-US" sz="2800" dirty="0"/>
                <a:t>concerns</a:t>
              </a:r>
            </a:p>
          </p:txBody>
        </p:sp>
        <p:sp>
          <p:nvSpPr>
            <p:cNvPr id="5" name="Oval 4">
              <a:extLst>
                <a:ext uri="{FF2B5EF4-FFF2-40B4-BE49-F238E27FC236}">
                  <a16:creationId xmlns:a16="http://schemas.microsoft.com/office/drawing/2014/main" id="{C9BB33F1-85FD-EAFB-9762-E8D8F8FA49C6}"/>
                </a:ext>
              </a:extLst>
            </p:cNvPr>
            <p:cNvSpPr/>
            <p:nvPr/>
          </p:nvSpPr>
          <p:spPr>
            <a:xfrm>
              <a:off x="4663440" y="1828800"/>
              <a:ext cx="4572000" cy="4572000"/>
            </a:xfrm>
            <a:prstGeom prst="ellipse">
              <a:avLst/>
            </a:prstGeom>
            <a:solidFill>
              <a:srgbClr val="0070C0">
                <a:alpha val="4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Spiritual</a:t>
              </a:r>
            </a:p>
            <a:p>
              <a:pPr algn="ctr"/>
              <a:r>
                <a:rPr lang="en-US" sz="2800" dirty="0"/>
                <a:t>concerns</a:t>
              </a:r>
            </a:p>
          </p:txBody>
        </p:sp>
      </p:grpSp>
      <p:grpSp>
        <p:nvGrpSpPr>
          <p:cNvPr id="11" name="Group 10">
            <a:extLst>
              <a:ext uri="{FF2B5EF4-FFF2-40B4-BE49-F238E27FC236}">
                <a16:creationId xmlns:a16="http://schemas.microsoft.com/office/drawing/2014/main" id="{9841E8C7-DA1C-3C80-7E21-4A777A537192}"/>
              </a:ext>
            </a:extLst>
          </p:cNvPr>
          <p:cNvGrpSpPr/>
          <p:nvPr/>
        </p:nvGrpSpPr>
        <p:grpSpPr>
          <a:xfrm>
            <a:off x="8092440" y="182880"/>
            <a:ext cx="3886200" cy="457200"/>
            <a:chOff x="8092440" y="182880"/>
            <a:chExt cx="3886200" cy="457200"/>
          </a:xfrm>
        </p:grpSpPr>
        <p:sp>
          <p:nvSpPr>
            <p:cNvPr id="7" name="Rectangle 6">
              <a:extLst>
                <a:ext uri="{FF2B5EF4-FFF2-40B4-BE49-F238E27FC236}">
                  <a16:creationId xmlns:a16="http://schemas.microsoft.com/office/drawing/2014/main" id="{460CE418-BF70-7ACF-E3B4-2B05DE39DE35}"/>
                </a:ext>
              </a:extLst>
            </p:cNvPr>
            <p:cNvSpPr/>
            <p:nvPr/>
          </p:nvSpPr>
          <p:spPr>
            <a:xfrm>
              <a:off x="8321040" y="182880"/>
              <a:ext cx="3657600" cy="457200"/>
            </a:xfrm>
            <a:prstGeom prst="rect">
              <a:avLst/>
            </a:prstGeom>
            <a:gradFill flip="none" rotWithShape="1">
              <a:gsLst>
                <a:gs pos="0">
                  <a:srgbClr val="FF0000">
                    <a:alpha val="50196"/>
                  </a:srgbClr>
                </a:gs>
                <a:gs pos="35000">
                  <a:srgbClr val="FF0000">
                    <a:alpha val="50196"/>
                  </a:srgbClr>
                </a:gs>
                <a:gs pos="65000">
                  <a:srgbClr val="0070C0">
                    <a:alpha val="50196"/>
                  </a:srgbClr>
                </a:gs>
                <a:gs pos="100000">
                  <a:srgbClr val="0070C0">
                    <a:alpha val="50196"/>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949074C-8D61-094C-8443-A30F0A56E516}"/>
                </a:ext>
              </a:extLst>
            </p:cNvPr>
            <p:cNvSpPr/>
            <p:nvPr/>
          </p:nvSpPr>
          <p:spPr>
            <a:xfrm>
              <a:off x="809244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5704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B318-56F7-E821-698A-CB2284B62B62}"/>
              </a:ext>
            </a:extLst>
          </p:cNvPr>
          <p:cNvSpPr>
            <a:spLocks noGrp="1"/>
          </p:cNvSpPr>
          <p:nvPr>
            <p:ph type="title"/>
          </p:nvPr>
        </p:nvSpPr>
        <p:spPr/>
        <p:txBody>
          <a:bodyPr/>
          <a:lstStyle/>
          <a:p>
            <a:r>
              <a:rPr lang="en-US" dirty="0"/>
              <a:t>Cookies</a:t>
            </a:r>
          </a:p>
        </p:txBody>
      </p:sp>
      <p:sp>
        <p:nvSpPr>
          <p:cNvPr id="3" name="Content Placeholder 2">
            <a:extLst>
              <a:ext uri="{FF2B5EF4-FFF2-40B4-BE49-F238E27FC236}">
                <a16:creationId xmlns:a16="http://schemas.microsoft.com/office/drawing/2014/main" id="{772FBC0D-ADB8-2E6C-8435-6BFF20296E12}"/>
              </a:ext>
            </a:extLst>
          </p:cNvPr>
          <p:cNvSpPr>
            <a:spLocks noGrp="1"/>
          </p:cNvSpPr>
          <p:nvPr>
            <p:ph idx="1"/>
          </p:nvPr>
        </p:nvSpPr>
        <p:spPr/>
        <p:txBody>
          <a:bodyPr>
            <a:normAutofit fontScale="85000" lnSpcReduction="20000"/>
          </a:bodyPr>
          <a:lstStyle/>
          <a:p>
            <a:r>
              <a:rPr lang="en-US" dirty="0"/>
              <a:t>Small pieces of information exchanged between a client and server, and stored by a client web browser</a:t>
            </a:r>
          </a:p>
          <a:p>
            <a:r>
              <a:rPr lang="en-US" dirty="0"/>
              <a:t>Used for:</a:t>
            </a:r>
          </a:p>
          <a:p>
            <a:pPr lvl="1"/>
            <a:r>
              <a:rPr lang="en-US" dirty="0"/>
              <a:t>Session management</a:t>
            </a:r>
          </a:p>
          <a:p>
            <a:pPr lvl="1"/>
            <a:r>
              <a:rPr lang="en-US" dirty="0"/>
              <a:t>Personalization</a:t>
            </a:r>
          </a:p>
          <a:p>
            <a:pPr lvl="1"/>
            <a:r>
              <a:rPr lang="en-US" dirty="0"/>
              <a:t>Tracking</a:t>
            </a:r>
          </a:p>
          <a:p>
            <a:r>
              <a:rPr lang="en-US" dirty="0"/>
              <a:t>Can be temporary (session) or persistent; you can clear them</a:t>
            </a:r>
          </a:p>
          <a:p>
            <a:r>
              <a:rPr lang="en-US" dirty="0"/>
              <a:t>Useful and generally safer when generated by reputable sites you choose to visit</a:t>
            </a:r>
          </a:p>
          <a:p>
            <a:r>
              <a:rPr lang="en-US" dirty="0"/>
              <a:t>Can be created by a “third party” from things like advertisements and used to track information about you</a:t>
            </a:r>
          </a:p>
          <a:p>
            <a:r>
              <a:rPr lang="en-US" dirty="0">
                <a:solidFill>
                  <a:srgbClr val="00B050"/>
                </a:solidFill>
              </a:rPr>
              <a:t>Sometimes you choose which cookies to allow for a given site; some are required</a:t>
            </a:r>
          </a:p>
          <a:p>
            <a:r>
              <a:rPr lang="en-US" dirty="0"/>
              <a:t>Is some tracking for personalized ads a good and helpful thing?</a:t>
            </a:r>
          </a:p>
          <a:p>
            <a:endParaRPr lang="en-US" dirty="0"/>
          </a:p>
        </p:txBody>
      </p:sp>
      <p:sp>
        <p:nvSpPr>
          <p:cNvPr id="5" name="Arrow: Right 4">
            <a:extLst>
              <a:ext uri="{FF2B5EF4-FFF2-40B4-BE49-F238E27FC236}">
                <a16:creationId xmlns:a16="http://schemas.microsoft.com/office/drawing/2014/main" id="{A8156790-96DF-9522-25A7-7F221C80152F}"/>
              </a:ext>
            </a:extLst>
          </p:cNvPr>
          <p:cNvSpPr/>
          <p:nvPr/>
        </p:nvSpPr>
        <p:spPr>
          <a:xfrm>
            <a:off x="914400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04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FF257-64DC-0595-F69C-AC13E263A4B7}"/>
              </a:ext>
            </a:extLst>
          </p:cNvPr>
          <p:cNvSpPr>
            <a:spLocks noGrp="1"/>
          </p:cNvSpPr>
          <p:nvPr>
            <p:ph type="title"/>
          </p:nvPr>
        </p:nvSpPr>
        <p:spPr/>
        <p:txBody>
          <a:bodyPr/>
          <a:lstStyle/>
          <a:p>
            <a:r>
              <a:rPr lang="en-US" dirty="0"/>
              <a:t>URLs and Hyperlinks</a:t>
            </a:r>
          </a:p>
        </p:txBody>
      </p:sp>
      <p:sp>
        <p:nvSpPr>
          <p:cNvPr id="3" name="Content Placeholder 2">
            <a:extLst>
              <a:ext uri="{FF2B5EF4-FFF2-40B4-BE49-F238E27FC236}">
                <a16:creationId xmlns:a16="http://schemas.microsoft.com/office/drawing/2014/main" id="{0C81FA63-C452-F428-3589-00D36BB5DC1A}"/>
              </a:ext>
            </a:extLst>
          </p:cNvPr>
          <p:cNvSpPr>
            <a:spLocks noGrp="1"/>
          </p:cNvSpPr>
          <p:nvPr>
            <p:ph idx="1"/>
          </p:nvPr>
        </p:nvSpPr>
        <p:spPr/>
        <p:txBody>
          <a:bodyPr>
            <a:normAutofit fontScale="92500" lnSpcReduction="20000"/>
          </a:bodyPr>
          <a:lstStyle/>
          <a:p>
            <a:r>
              <a:rPr lang="en-US" dirty="0"/>
              <a:t>Links allow easy navigation with one click</a:t>
            </a:r>
          </a:p>
          <a:p>
            <a:r>
              <a:rPr lang="en-US" dirty="0"/>
              <a:t>Uniform Resource Locator (URL) contains </a:t>
            </a:r>
            <a:r>
              <a:rPr lang="en-US" dirty="0">
                <a:solidFill>
                  <a:srgbClr val="FF0000"/>
                </a:solidFill>
              </a:rPr>
              <a:t>protocol</a:t>
            </a:r>
            <a:r>
              <a:rPr lang="en-US" dirty="0"/>
              <a:t>, </a:t>
            </a:r>
            <a:r>
              <a:rPr lang="en-US" dirty="0">
                <a:solidFill>
                  <a:srgbClr val="00B0F0"/>
                </a:solidFill>
              </a:rPr>
              <a:t>host name</a:t>
            </a:r>
            <a:r>
              <a:rPr lang="en-US" dirty="0"/>
              <a:t>, </a:t>
            </a:r>
            <a:r>
              <a:rPr lang="en-US" dirty="0">
                <a:solidFill>
                  <a:srgbClr val="7030A0"/>
                </a:solidFill>
              </a:rPr>
              <a:t>file path</a:t>
            </a:r>
            <a:r>
              <a:rPr lang="en-US" dirty="0"/>
              <a:t>, and </a:t>
            </a:r>
            <a:r>
              <a:rPr lang="en-US" dirty="0">
                <a:solidFill>
                  <a:srgbClr val="00B050"/>
                </a:solidFill>
              </a:rPr>
              <a:t>optional information</a:t>
            </a:r>
          </a:p>
          <a:p>
            <a:pPr lvl="1"/>
            <a:r>
              <a:rPr lang="en-US" dirty="0">
                <a:solidFill>
                  <a:srgbClr val="FF0000"/>
                </a:solidFill>
              </a:rPr>
              <a:t>https:</a:t>
            </a:r>
            <a:r>
              <a:rPr lang="en-US" dirty="0"/>
              <a:t>//</a:t>
            </a:r>
            <a:r>
              <a:rPr lang="en-US" dirty="0">
                <a:solidFill>
                  <a:srgbClr val="00B0F0"/>
                </a:solidFill>
              </a:rPr>
              <a:t>www.churchofjesuschrist.org</a:t>
            </a:r>
            <a:r>
              <a:rPr lang="en-US" dirty="0"/>
              <a:t>/</a:t>
            </a:r>
            <a:r>
              <a:rPr lang="en-US" dirty="0">
                <a:solidFill>
                  <a:srgbClr val="7030A0"/>
                </a:solidFill>
              </a:rPr>
              <a:t>study/scriptures</a:t>
            </a:r>
            <a:r>
              <a:rPr lang="en-US" dirty="0"/>
              <a:t>?</a:t>
            </a:r>
            <a:r>
              <a:rPr lang="en-US" dirty="0">
                <a:solidFill>
                  <a:srgbClr val="00B050"/>
                </a:solidFill>
              </a:rPr>
              <a:t>lang=eng</a:t>
            </a:r>
          </a:p>
          <a:p>
            <a:r>
              <a:rPr lang="en-US" dirty="0"/>
              <a:t>Host names are hierarchical (www.cs.colorado.edu)</a:t>
            </a:r>
          </a:p>
          <a:p>
            <a:r>
              <a:rPr lang="en-US" dirty="0"/>
              <a:t>Most important parts toward the right</a:t>
            </a:r>
          </a:p>
          <a:p>
            <a:pPr lvl="1"/>
            <a:r>
              <a:rPr lang="en-US" dirty="0"/>
              <a:t>“</a:t>
            </a:r>
            <a:r>
              <a:rPr lang="en-US" u="sng" dirty="0"/>
              <a:t>cloudflare</a:t>
            </a:r>
            <a:r>
              <a:rPr lang="en-US" dirty="0"/>
              <a:t>.com” vs. “cloud.</a:t>
            </a:r>
            <a:r>
              <a:rPr lang="en-US" u="sng" dirty="0"/>
              <a:t>flare</a:t>
            </a:r>
            <a:r>
              <a:rPr lang="en-US" dirty="0"/>
              <a:t>.com”</a:t>
            </a:r>
          </a:p>
          <a:p>
            <a:r>
              <a:rPr lang="en-US" dirty="0"/>
              <a:t>Links can be text, an image, or a button</a:t>
            </a:r>
          </a:p>
          <a:p>
            <a:r>
              <a:rPr lang="en-US" dirty="0"/>
              <a:t>On-screen text and real URL can be different</a:t>
            </a:r>
          </a:p>
          <a:p>
            <a:r>
              <a:rPr lang="en-US" dirty="0"/>
              <a:t>Hover mouse over link </a:t>
            </a:r>
            <a:r>
              <a:rPr lang="en-US" i="1" dirty="0">
                <a:solidFill>
                  <a:srgbClr val="C00000"/>
                </a:solidFill>
              </a:rPr>
              <a:t>without clicking</a:t>
            </a:r>
            <a:r>
              <a:rPr lang="en-US" dirty="0"/>
              <a:t> to see the real URL</a:t>
            </a:r>
          </a:p>
          <a:p>
            <a:r>
              <a:rPr lang="en-US" dirty="0"/>
              <a:t>When in doubt, </a:t>
            </a:r>
            <a:r>
              <a:rPr lang="en-US" u="sng" dirty="0">
                <a:solidFill>
                  <a:srgbClr val="FF0000"/>
                </a:solidFill>
              </a:rPr>
              <a:t>don’t click</a:t>
            </a:r>
            <a:r>
              <a:rPr lang="en-US" dirty="0"/>
              <a:t>; type known addresses or use bookmarks</a:t>
            </a:r>
          </a:p>
        </p:txBody>
      </p:sp>
      <p:pic>
        <p:nvPicPr>
          <p:cNvPr id="9" name="Picture 8">
            <a:extLst>
              <a:ext uri="{FF2B5EF4-FFF2-40B4-BE49-F238E27FC236}">
                <a16:creationId xmlns:a16="http://schemas.microsoft.com/office/drawing/2014/main" id="{4DF2EE87-DAA0-F802-7698-2A024C1D2B43}"/>
              </a:ext>
            </a:extLst>
          </p:cNvPr>
          <p:cNvPicPr>
            <a:picLocks noChangeAspect="1"/>
          </p:cNvPicPr>
          <p:nvPr/>
        </p:nvPicPr>
        <p:blipFill>
          <a:blip r:embed="rId3"/>
          <a:stretch>
            <a:fillRect/>
          </a:stretch>
        </p:blipFill>
        <p:spPr>
          <a:xfrm>
            <a:off x="7314235" y="3562710"/>
            <a:ext cx="4039565" cy="1374475"/>
          </a:xfrm>
          <a:prstGeom prst="rect">
            <a:avLst/>
          </a:prstGeom>
        </p:spPr>
      </p:pic>
      <p:sp>
        <p:nvSpPr>
          <p:cNvPr id="5" name="Arrow: Right 4">
            <a:extLst>
              <a:ext uri="{FF2B5EF4-FFF2-40B4-BE49-F238E27FC236}">
                <a16:creationId xmlns:a16="http://schemas.microsoft.com/office/drawing/2014/main" id="{99FCC207-3368-C134-E0A7-D2E05A65FC69}"/>
              </a:ext>
            </a:extLst>
          </p:cNvPr>
          <p:cNvSpPr/>
          <p:nvPr/>
        </p:nvSpPr>
        <p:spPr>
          <a:xfrm>
            <a:off x="923544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1651C-41D4-4690-C1D4-F337F8391BD1}"/>
              </a:ext>
            </a:extLst>
          </p:cNvPr>
          <p:cNvSpPr>
            <a:spLocks noGrp="1"/>
          </p:cNvSpPr>
          <p:nvPr>
            <p:ph type="title"/>
          </p:nvPr>
        </p:nvSpPr>
        <p:spPr/>
        <p:txBody>
          <a:bodyPr/>
          <a:lstStyle/>
          <a:p>
            <a:r>
              <a:rPr lang="en-US" dirty="0"/>
              <a:t>Quick Breather</a:t>
            </a:r>
          </a:p>
        </p:txBody>
      </p:sp>
      <p:sp>
        <p:nvSpPr>
          <p:cNvPr id="3" name="Content Placeholder 2">
            <a:extLst>
              <a:ext uri="{FF2B5EF4-FFF2-40B4-BE49-F238E27FC236}">
                <a16:creationId xmlns:a16="http://schemas.microsoft.com/office/drawing/2014/main" id="{B777704C-250B-2DFE-EB29-6A5D86DF9BEB}"/>
              </a:ext>
            </a:extLst>
          </p:cNvPr>
          <p:cNvSpPr>
            <a:spLocks noGrp="1"/>
          </p:cNvSpPr>
          <p:nvPr>
            <p:ph idx="1"/>
          </p:nvPr>
        </p:nvSpPr>
        <p:spPr/>
        <p:txBody>
          <a:bodyPr/>
          <a:lstStyle/>
          <a:p>
            <a:r>
              <a:rPr lang="en-US" dirty="0"/>
              <a:t>Are you feeling like this yet?</a:t>
            </a:r>
          </a:p>
          <a:p>
            <a:endParaRPr lang="en-US" dirty="0"/>
          </a:p>
          <a:p>
            <a:endParaRPr lang="en-US" dirty="0"/>
          </a:p>
          <a:p>
            <a:endParaRPr lang="en-US" dirty="0"/>
          </a:p>
          <a:p>
            <a:endParaRPr lang="en-US" dirty="0"/>
          </a:p>
          <a:p>
            <a:r>
              <a:rPr lang="en-US" dirty="0"/>
              <a:t>Remember that you can send me questions later.</a:t>
            </a:r>
          </a:p>
        </p:txBody>
      </p:sp>
      <p:pic>
        <p:nvPicPr>
          <p:cNvPr id="5" name="Picture 2" descr="Firehose">
            <a:extLst>
              <a:ext uri="{FF2B5EF4-FFF2-40B4-BE49-F238E27FC236}">
                <a16:creationId xmlns:a16="http://schemas.microsoft.com/office/drawing/2014/main" id="{D7941A6F-3B86-D866-CA45-120AA61DA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377440"/>
            <a:ext cx="3333750" cy="1743075"/>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2AED7801-6A9F-774C-AAF3-EC5CDBB80E5A}"/>
              </a:ext>
            </a:extLst>
          </p:cNvPr>
          <p:cNvSpPr/>
          <p:nvPr/>
        </p:nvSpPr>
        <p:spPr>
          <a:xfrm>
            <a:off x="923544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40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114F-1C0D-4392-5251-8B22EAA62BFE}"/>
              </a:ext>
            </a:extLst>
          </p:cNvPr>
          <p:cNvSpPr>
            <a:spLocks noGrp="1"/>
          </p:cNvSpPr>
          <p:nvPr>
            <p:ph type="title"/>
          </p:nvPr>
        </p:nvSpPr>
        <p:spPr/>
        <p:txBody>
          <a:bodyPr/>
          <a:lstStyle/>
          <a:p>
            <a:r>
              <a:rPr lang="en-US" dirty="0"/>
              <a:t>Social Engineering</a:t>
            </a:r>
          </a:p>
        </p:txBody>
      </p:sp>
      <p:sp>
        <p:nvSpPr>
          <p:cNvPr id="3" name="Content Placeholder 2">
            <a:extLst>
              <a:ext uri="{FF2B5EF4-FFF2-40B4-BE49-F238E27FC236}">
                <a16:creationId xmlns:a16="http://schemas.microsoft.com/office/drawing/2014/main" id="{365A4088-05CF-EB2D-C4D5-F9CAA770FA0B}"/>
              </a:ext>
            </a:extLst>
          </p:cNvPr>
          <p:cNvSpPr>
            <a:spLocks noGrp="1"/>
          </p:cNvSpPr>
          <p:nvPr>
            <p:ph idx="1"/>
          </p:nvPr>
        </p:nvSpPr>
        <p:spPr/>
        <p:txBody>
          <a:bodyPr>
            <a:normAutofit fontScale="92500" lnSpcReduction="20000"/>
          </a:bodyPr>
          <a:lstStyle/>
          <a:p>
            <a:r>
              <a:rPr lang="en-US" dirty="0"/>
              <a:t>Social engineering is the practice of manipulating people into divulging information or otherwise act against their best interest</a:t>
            </a:r>
          </a:p>
          <a:p>
            <a:r>
              <a:rPr lang="en-US" dirty="0"/>
              <a:t>Can take advantage of people’s natural desire to help others</a:t>
            </a:r>
          </a:p>
          <a:p>
            <a:r>
              <a:rPr lang="en-US" dirty="0"/>
              <a:t>Can involve impersonation and/or “verifying” information</a:t>
            </a:r>
          </a:p>
          <a:p>
            <a:r>
              <a:rPr lang="en-US" dirty="0"/>
              <a:t>Principles that can be at play:</a:t>
            </a:r>
          </a:p>
          <a:p>
            <a:pPr lvl="1"/>
            <a:r>
              <a:rPr lang="en-US" dirty="0"/>
              <a:t>Authority</a:t>
            </a:r>
          </a:p>
          <a:p>
            <a:pPr lvl="1"/>
            <a:r>
              <a:rPr lang="en-US" dirty="0"/>
              <a:t>Intimidation</a:t>
            </a:r>
          </a:p>
          <a:p>
            <a:pPr lvl="1"/>
            <a:r>
              <a:rPr lang="en-US" dirty="0"/>
              <a:t>Consensus</a:t>
            </a:r>
          </a:p>
          <a:p>
            <a:pPr lvl="1"/>
            <a:r>
              <a:rPr lang="en-US" dirty="0"/>
              <a:t>Scarcity</a:t>
            </a:r>
          </a:p>
          <a:p>
            <a:pPr lvl="1"/>
            <a:r>
              <a:rPr lang="en-US" dirty="0"/>
              <a:t>Urgency</a:t>
            </a:r>
          </a:p>
          <a:p>
            <a:pPr lvl="1"/>
            <a:r>
              <a:rPr lang="en-US" dirty="0"/>
              <a:t>Familiarity</a:t>
            </a:r>
          </a:p>
          <a:p>
            <a:r>
              <a:rPr lang="en-US" dirty="0"/>
              <a:t>May make reference to information about you; easier if you give lots of information about yourself publicly (e.g., social media)</a:t>
            </a:r>
          </a:p>
        </p:txBody>
      </p:sp>
      <p:sp>
        <p:nvSpPr>
          <p:cNvPr id="5" name="Arrow: Right 4">
            <a:extLst>
              <a:ext uri="{FF2B5EF4-FFF2-40B4-BE49-F238E27FC236}">
                <a16:creationId xmlns:a16="http://schemas.microsoft.com/office/drawing/2014/main" id="{3F05F3EB-9124-DDE0-5B79-D58900EE2CF3}"/>
              </a:ext>
            </a:extLst>
          </p:cNvPr>
          <p:cNvSpPr/>
          <p:nvPr/>
        </p:nvSpPr>
        <p:spPr>
          <a:xfrm>
            <a:off x="932688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07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201A7-A26D-517D-38B6-7CBC70F54462}"/>
              </a:ext>
            </a:extLst>
          </p:cNvPr>
          <p:cNvSpPr>
            <a:spLocks noGrp="1"/>
          </p:cNvSpPr>
          <p:nvPr>
            <p:ph type="title"/>
          </p:nvPr>
        </p:nvSpPr>
        <p:spPr/>
        <p:txBody>
          <a:bodyPr/>
          <a:lstStyle/>
          <a:p>
            <a:r>
              <a:rPr lang="en-US" dirty="0"/>
              <a:t>Scams</a:t>
            </a:r>
          </a:p>
        </p:txBody>
      </p:sp>
      <p:sp>
        <p:nvSpPr>
          <p:cNvPr id="3" name="Content Placeholder 2">
            <a:extLst>
              <a:ext uri="{FF2B5EF4-FFF2-40B4-BE49-F238E27FC236}">
                <a16:creationId xmlns:a16="http://schemas.microsoft.com/office/drawing/2014/main" id="{A10B5418-23A9-57DA-AE34-60AC2D42D5D0}"/>
              </a:ext>
            </a:extLst>
          </p:cNvPr>
          <p:cNvSpPr>
            <a:spLocks noGrp="1"/>
          </p:cNvSpPr>
          <p:nvPr>
            <p:ph idx="1"/>
          </p:nvPr>
        </p:nvSpPr>
        <p:spPr/>
        <p:txBody>
          <a:bodyPr>
            <a:normAutofit fontScale="92500" lnSpcReduction="20000"/>
          </a:bodyPr>
          <a:lstStyle/>
          <a:p>
            <a:r>
              <a:rPr lang="en-US" dirty="0">
                <a:solidFill>
                  <a:srgbClr val="0070C0"/>
                </a:solidFill>
              </a:rPr>
              <a:t>Be wary </a:t>
            </a:r>
            <a:r>
              <a:rPr lang="en-US" dirty="0"/>
              <a:t>of anyone you don’t know, especially if </a:t>
            </a:r>
            <a:r>
              <a:rPr lang="en-US" u="sng" dirty="0"/>
              <a:t>they</a:t>
            </a:r>
            <a:r>
              <a:rPr lang="en-US" dirty="0"/>
              <a:t> have contacted </a:t>
            </a:r>
            <a:r>
              <a:rPr lang="en-US" u="sng" dirty="0"/>
              <a:t>you</a:t>
            </a:r>
          </a:p>
          <a:p>
            <a:r>
              <a:rPr lang="en-US" dirty="0"/>
              <a:t>Do not provide or “verify” your </a:t>
            </a:r>
            <a:r>
              <a:rPr lang="en-US" dirty="0">
                <a:solidFill>
                  <a:srgbClr val="00B050"/>
                </a:solidFill>
              </a:rPr>
              <a:t>personal or computer information</a:t>
            </a:r>
          </a:p>
          <a:p>
            <a:r>
              <a:rPr lang="en-US" dirty="0"/>
              <a:t>Do not succumb to pressure from </a:t>
            </a:r>
            <a:r>
              <a:rPr lang="en-US" dirty="0">
                <a:solidFill>
                  <a:srgbClr val="FF0000"/>
                </a:solidFill>
              </a:rPr>
              <a:t>urgency</a:t>
            </a:r>
            <a:r>
              <a:rPr lang="en-US" dirty="0"/>
              <a:t> or influence from </a:t>
            </a:r>
            <a:r>
              <a:rPr lang="en-US" dirty="0">
                <a:solidFill>
                  <a:srgbClr val="FF0000"/>
                </a:solidFill>
              </a:rPr>
              <a:t>romance</a:t>
            </a:r>
          </a:p>
          <a:p>
            <a:r>
              <a:rPr lang="en-US" dirty="0"/>
              <a:t>Do not allow others to have </a:t>
            </a:r>
            <a:r>
              <a:rPr lang="en-US" dirty="0">
                <a:solidFill>
                  <a:srgbClr val="7030A0"/>
                </a:solidFill>
              </a:rPr>
              <a:t>remote access</a:t>
            </a:r>
            <a:r>
              <a:rPr lang="en-US" dirty="0"/>
              <a:t> of your computer</a:t>
            </a:r>
          </a:p>
          <a:p>
            <a:pPr lvl="1"/>
            <a:r>
              <a:rPr lang="en-US" i="1" u="sng" dirty="0"/>
              <a:t>Unless</a:t>
            </a:r>
            <a:r>
              <a:rPr lang="en-US" dirty="0"/>
              <a:t> they’re IT personnel from your work </a:t>
            </a:r>
            <a:r>
              <a:rPr lang="en-US" u="sng" dirty="0"/>
              <a:t>that you have verified</a:t>
            </a:r>
            <a:r>
              <a:rPr lang="en-US" dirty="0"/>
              <a:t>; then, close personal information first and watch what they do while they’re connected</a:t>
            </a:r>
          </a:p>
          <a:p>
            <a:r>
              <a:rPr lang="en-US" dirty="0"/>
              <a:t>Do not succumb to pressure to use </a:t>
            </a:r>
            <a:r>
              <a:rPr lang="en-US" dirty="0">
                <a:solidFill>
                  <a:srgbClr val="FF0000"/>
                </a:solidFill>
              </a:rPr>
              <a:t>alternative and untraceable payments </a:t>
            </a:r>
            <a:r>
              <a:rPr lang="en-US" dirty="0"/>
              <a:t>(such as gift cards or wire transfer)</a:t>
            </a:r>
          </a:p>
          <a:p>
            <a:r>
              <a:rPr lang="en-US" dirty="0"/>
              <a:t>Do not keep concerns </a:t>
            </a:r>
            <a:r>
              <a:rPr lang="en-US" dirty="0">
                <a:solidFill>
                  <a:srgbClr val="0070C0"/>
                </a:solidFill>
              </a:rPr>
              <a:t>secret</a:t>
            </a:r>
            <a:r>
              <a:rPr lang="en-US" dirty="0"/>
              <a:t>; </a:t>
            </a:r>
            <a:r>
              <a:rPr lang="en-US" u="sng" dirty="0"/>
              <a:t>consult someone smart that you trust</a:t>
            </a:r>
            <a:endParaRPr lang="en-US" dirty="0"/>
          </a:p>
          <a:p>
            <a:r>
              <a:rPr lang="en-US" dirty="0"/>
              <a:t>Don’t tolerate abuse</a:t>
            </a:r>
          </a:p>
          <a:p>
            <a:r>
              <a:rPr lang="en-US" dirty="0"/>
              <a:t>If it sounds too good to be true, it probably is; if it sounds bad, it still might not be true</a:t>
            </a:r>
          </a:p>
        </p:txBody>
      </p:sp>
      <p:sp>
        <p:nvSpPr>
          <p:cNvPr id="5" name="Arrow: Right 4">
            <a:extLst>
              <a:ext uri="{FF2B5EF4-FFF2-40B4-BE49-F238E27FC236}">
                <a16:creationId xmlns:a16="http://schemas.microsoft.com/office/drawing/2014/main" id="{18C69AA3-540F-4391-01A5-127D97394AC7}"/>
              </a:ext>
            </a:extLst>
          </p:cNvPr>
          <p:cNvSpPr/>
          <p:nvPr/>
        </p:nvSpPr>
        <p:spPr>
          <a:xfrm>
            <a:off x="941832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319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D2C9D-7A18-8C34-6C98-99104598DC5E}"/>
              </a:ext>
            </a:extLst>
          </p:cNvPr>
          <p:cNvSpPr>
            <a:spLocks noGrp="1"/>
          </p:cNvSpPr>
          <p:nvPr>
            <p:ph type="title"/>
          </p:nvPr>
        </p:nvSpPr>
        <p:spPr/>
        <p:txBody>
          <a:bodyPr/>
          <a:lstStyle/>
          <a:p>
            <a:r>
              <a:rPr lang="en-US" dirty="0"/>
              <a:t>Example Via Text Messaging </a:t>
            </a:r>
            <a:r>
              <a:rPr lang="en-US" sz="3600" dirty="0"/>
              <a:t>(phone screenshots)</a:t>
            </a:r>
            <a:endParaRPr lang="en-US" dirty="0"/>
          </a:p>
        </p:txBody>
      </p:sp>
      <p:sp>
        <p:nvSpPr>
          <p:cNvPr id="9" name="Content Placeholder 8">
            <a:extLst>
              <a:ext uri="{FF2B5EF4-FFF2-40B4-BE49-F238E27FC236}">
                <a16:creationId xmlns:a16="http://schemas.microsoft.com/office/drawing/2014/main" id="{54B4396F-3273-3982-ADBD-B8B54B040DBB}"/>
              </a:ext>
            </a:extLst>
          </p:cNvPr>
          <p:cNvSpPr>
            <a:spLocks noGrp="1"/>
          </p:cNvSpPr>
          <p:nvPr>
            <p:ph idx="1"/>
          </p:nvPr>
        </p:nvSpPr>
        <p:spPr/>
        <p:txBody>
          <a:bodyPr/>
          <a:lstStyle/>
          <a:p>
            <a:r>
              <a:rPr lang="en-US" dirty="0"/>
              <a:t>I don’t have a card with Bank of America</a:t>
            </a:r>
          </a:p>
        </p:txBody>
      </p:sp>
      <p:pic>
        <p:nvPicPr>
          <p:cNvPr id="17" name="Picture 16">
            <a:extLst>
              <a:ext uri="{FF2B5EF4-FFF2-40B4-BE49-F238E27FC236}">
                <a16:creationId xmlns:a16="http://schemas.microsoft.com/office/drawing/2014/main" id="{1B44CDA1-96BC-6A60-165A-51EC291537E9}"/>
              </a:ext>
            </a:extLst>
          </p:cNvPr>
          <p:cNvPicPr>
            <a:picLocks noChangeAspect="1"/>
          </p:cNvPicPr>
          <p:nvPr/>
        </p:nvPicPr>
        <p:blipFill>
          <a:blip r:embed="rId3"/>
          <a:stretch>
            <a:fillRect/>
          </a:stretch>
        </p:blipFill>
        <p:spPr>
          <a:xfrm>
            <a:off x="838200" y="2519363"/>
            <a:ext cx="5266945" cy="3657600"/>
          </a:xfrm>
          <a:prstGeom prst="rect">
            <a:avLst/>
          </a:prstGeom>
        </p:spPr>
      </p:pic>
      <p:pic>
        <p:nvPicPr>
          <p:cNvPr id="23" name="Picture 22">
            <a:extLst>
              <a:ext uri="{FF2B5EF4-FFF2-40B4-BE49-F238E27FC236}">
                <a16:creationId xmlns:a16="http://schemas.microsoft.com/office/drawing/2014/main" id="{E0928B4C-94F0-1FF4-AB4F-DED632B6AC4A}"/>
              </a:ext>
            </a:extLst>
          </p:cNvPr>
          <p:cNvPicPr>
            <a:picLocks noChangeAspect="1"/>
          </p:cNvPicPr>
          <p:nvPr/>
        </p:nvPicPr>
        <p:blipFill>
          <a:blip r:embed="rId4"/>
          <a:stretch>
            <a:fillRect/>
          </a:stretch>
        </p:blipFill>
        <p:spPr>
          <a:xfrm>
            <a:off x="7555523" y="1604963"/>
            <a:ext cx="3798277" cy="4572000"/>
          </a:xfrm>
          <a:prstGeom prst="rect">
            <a:avLst/>
          </a:prstGeom>
        </p:spPr>
      </p:pic>
      <p:sp>
        <p:nvSpPr>
          <p:cNvPr id="24" name="Oval 23">
            <a:extLst>
              <a:ext uri="{FF2B5EF4-FFF2-40B4-BE49-F238E27FC236}">
                <a16:creationId xmlns:a16="http://schemas.microsoft.com/office/drawing/2014/main" id="{0AFF11C2-B782-64AE-526C-B235058D7AC2}"/>
              </a:ext>
            </a:extLst>
          </p:cNvPr>
          <p:cNvSpPr/>
          <p:nvPr/>
        </p:nvSpPr>
        <p:spPr>
          <a:xfrm>
            <a:off x="7704944" y="3222885"/>
            <a:ext cx="2173574" cy="569626"/>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8E07E34A-EED8-E5BE-075E-4F5371AC793E}"/>
              </a:ext>
            </a:extLst>
          </p:cNvPr>
          <p:cNvSpPr/>
          <p:nvPr/>
        </p:nvSpPr>
        <p:spPr>
          <a:xfrm>
            <a:off x="950976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31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4"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1582-CA9A-8A1D-61B5-D2F8BBCAAD96}"/>
              </a:ext>
            </a:extLst>
          </p:cNvPr>
          <p:cNvSpPr>
            <a:spLocks noGrp="1"/>
          </p:cNvSpPr>
          <p:nvPr>
            <p:ph type="title"/>
          </p:nvPr>
        </p:nvSpPr>
        <p:spPr/>
        <p:txBody>
          <a:bodyPr/>
          <a:lstStyle/>
          <a:p>
            <a:r>
              <a:rPr lang="en-US" dirty="0"/>
              <a:t>Phishing</a:t>
            </a:r>
          </a:p>
        </p:txBody>
      </p:sp>
      <p:sp>
        <p:nvSpPr>
          <p:cNvPr id="3" name="Content Placeholder 2">
            <a:extLst>
              <a:ext uri="{FF2B5EF4-FFF2-40B4-BE49-F238E27FC236}">
                <a16:creationId xmlns:a16="http://schemas.microsoft.com/office/drawing/2014/main" id="{F8712911-DD63-6DDB-7A7E-649283F7660D}"/>
              </a:ext>
            </a:extLst>
          </p:cNvPr>
          <p:cNvSpPr>
            <a:spLocks noGrp="1"/>
          </p:cNvSpPr>
          <p:nvPr>
            <p:ph idx="1"/>
          </p:nvPr>
        </p:nvSpPr>
        <p:spPr/>
        <p:txBody>
          <a:bodyPr>
            <a:normAutofit fontScale="92500" lnSpcReduction="10000"/>
          </a:bodyPr>
          <a:lstStyle/>
          <a:p>
            <a:r>
              <a:rPr lang="en-US" dirty="0"/>
              <a:t>What is phishing?</a:t>
            </a:r>
          </a:p>
          <a:p>
            <a:pPr lvl="1"/>
            <a:r>
              <a:rPr lang="en-US" dirty="0"/>
              <a:t>A form of social engineering</a:t>
            </a:r>
          </a:p>
          <a:p>
            <a:pPr lvl="1"/>
            <a:r>
              <a:rPr lang="en-US" dirty="0">
                <a:solidFill>
                  <a:srgbClr val="0070C0"/>
                </a:solidFill>
              </a:rPr>
              <a:t>Fraudulent e-mail that purports to be from legitimate sources</a:t>
            </a:r>
            <a:r>
              <a:rPr lang="en-US" dirty="0"/>
              <a:t>—either organizations and businesses, or people that you know</a:t>
            </a:r>
          </a:p>
          <a:p>
            <a:pPr lvl="1"/>
            <a:r>
              <a:rPr lang="en-US" dirty="0"/>
              <a:t>Attempts to get you to reveal information, such as credit card numbers</a:t>
            </a:r>
          </a:p>
          <a:p>
            <a:pPr lvl="1"/>
            <a:r>
              <a:rPr lang="en-US" dirty="0"/>
              <a:t>May redirect you to fake web sites via bad links</a:t>
            </a:r>
          </a:p>
          <a:p>
            <a:r>
              <a:rPr lang="en-US" dirty="0"/>
              <a:t>E-mail is </a:t>
            </a:r>
            <a:r>
              <a:rPr lang="en-US" i="1" u="sng" dirty="0"/>
              <a:t>very</a:t>
            </a:r>
            <a:r>
              <a:rPr lang="en-US" dirty="0"/>
              <a:t> easy to fake; the name on the “envelope” doesn’t have to match the actual sender’s e-mail address</a:t>
            </a:r>
          </a:p>
          <a:p>
            <a:r>
              <a:rPr lang="en-US" dirty="0"/>
              <a:t>Large batches of e-mails are very easy for computers to send</a:t>
            </a:r>
          </a:p>
          <a:p>
            <a:r>
              <a:rPr lang="en-US" dirty="0"/>
              <a:t>You can report phishing attempts within your e-mail service</a:t>
            </a:r>
          </a:p>
          <a:p>
            <a:r>
              <a:rPr lang="en-US" dirty="0">
                <a:solidFill>
                  <a:srgbClr val="FF0000"/>
                </a:solidFill>
              </a:rPr>
              <a:t>Don’t open suspicious e-mails; don’t click on links in e-mail</a:t>
            </a:r>
          </a:p>
        </p:txBody>
      </p:sp>
      <p:sp>
        <p:nvSpPr>
          <p:cNvPr id="4" name="Arrow: Right 3">
            <a:extLst>
              <a:ext uri="{FF2B5EF4-FFF2-40B4-BE49-F238E27FC236}">
                <a16:creationId xmlns:a16="http://schemas.microsoft.com/office/drawing/2014/main" id="{C10F16FF-497E-1F90-5E4B-2C9BA69073FC}"/>
              </a:ext>
            </a:extLst>
          </p:cNvPr>
          <p:cNvSpPr/>
          <p:nvPr/>
        </p:nvSpPr>
        <p:spPr>
          <a:xfrm>
            <a:off x="960120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982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423B-966D-16CE-0315-298B7FFA142F}"/>
              </a:ext>
            </a:extLst>
          </p:cNvPr>
          <p:cNvSpPr>
            <a:spLocks noGrp="1"/>
          </p:cNvSpPr>
          <p:nvPr>
            <p:ph type="title"/>
          </p:nvPr>
        </p:nvSpPr>
        <p:spPr/>
        <p:txBody>
          <a:bodyPr/>
          <a:lstStyle/>
          <a:p>
            <a:r>
              <a:rPr lang="en-US" dirty="0"/>
              <a:t>E-mail Attachments</a:t>
            </a:r>
          </a:p>
        </p:txBody>
      </p:sp>
      <p:sp>
        <p:nvSpPr>
          <p:cNvPr id="3" name="Content Placeholder 2">
            <a:extLst>
              <a:ext uri="{FF2B5EF4-FFF2-40B4-BE49-F238E27FC236}">
                <a16:creationId xmlns:a16="http://schemas.microsoft.com/office/drawing/2014/main" id="{3AC7BC83-133C-345E-EC2B-1D4409337D1D}"/>
              </a:ext>
            </a:extLst>
          </p:cNvPr>
          <p:cNvSpPr>
            <a:spLocks noGrp="1"/>
          </p:cNvSpPr>
          <p:nvPr>
            <p:ph idx="1"/>
          </p:nvPr>
        </p:nvSpPr>
        <p:spPr/>
        <p:txBody>
          <a:bodyPr>
            <a:normAutofit/>
          </a:bodyPr>
          <a:lstStyle/>
          <a:p>
            <a:r>
              <a:rPr lang="en-US" dirty="0"/>
              <a:t>PDFs, spreadsheets, and other common file types can include program code, and thus can contain malware</a:t>
            </a:r>
          </a:p>
          <a:p>
            <a:r>
              <a:rPr lang="en-US" dirty="0"/>
              <a:t>Files can have a hidden file extension</a:t>
            </a:r>
          </a:p>
          <a:p>
            <a:pPr lvl="1"/>
            <a:r>
              <a:rPr lang="en-US" dirty="0"/>
              <a:t>In one actual scenario that caught a number of people, “AnnaKournikova.jpg.vbs” was displayed on screen as “AnnaKournikova.jpg”, and VBS files contain code—not a picture</a:t>
            </a:r>
          </a:p>
          <a:p>
            <a:r>
              <a:rPr lang="en-US" dirty="0">
                <a:solidFill>
                  <a:srgbClr val="FF0000"/>
                </a:solidFill>
              </a:rPr>
              <a:t>Don’t open attachments</a:t>
            </a:r>
            <a:r>
              <a:rPr lang="en-US" dirty="0"/>
              <a:t> unless:</a:t>
            </a:r>
          </a:p>
          <a:p>
            <a:pPr lvl="1"/>
            <a:r>
              <a:rPr lang="en-US" dirty="0"/>
              <a:t>You’re expecting something because the sender told you elsewhere,</a:t>
            </a:r>
          </a:p>
          <a:p>
            <a:pPr lvl="1"/>
            <a:r>
              <a:rPr lang="en-US" dirty="0"/>
              <a:t>It’s necessary or important, and</a:t>
            </a:r>
          </a:p>
          <a:p>
            <a:pPr lvl="1"/>
            <a:r>
              <a:rPr lang="en-US" dirty="0"/>
              <a:t>You trust the sender a lot (both their character </a:t>
            </a:r>
            <a:r>
              <a:rPr lang="en-US" u="sng" dirty="0"/>
              <a:t>and</a:t>
            </a:r>
            <a:r>
              <a:rPr lang="en-US" dirty="0"/>
              <a:t> their technical knowledge)</a:t>
            </a:r>
          </a:p>
        </p:txBody>
      </p:sp>
      <p:sp>
        <p:nvSpPr>
          <p:cNvPr id="4" name="Arrow: Right 3">
            <a:extLst>
              <a:ext uri="{FF2B5EF4-FFF2-40B4-BE49-F238E27FC236}">
                <a16:creationId xmlns:a16="http://schemas.microsoft.com/office/drawing/2014/main" id="{277EE72E-D087-087A-16FA-13C136F12C6A}"/>
              </a:ext>
            </a:extLst>
          </p:cNvPr>
          <p:cNvSpPr/>
          <p:nvPr/>
        </p:nvSpPr>
        <p:spPr>
          <a:xfrm>
            <a:off x="969264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85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D0F16-5669-10C5-46A9-7B4C2F319725}"/>
              </a:ext>
            </a:extLst>
          </p:cNvPr>
          <p:cNvSpPr>
            <a:spLocks noGrp="1"/>
          </p:cNvSpPr>
          <p:nvPr>
            <p:ph type="title"/>
          </p:nvPr>
        </p:nvSpPr>
        <p:spPr/>
        <p:txBody>
          <a:bodyPr/>
          <a:lstStyle/>
          <a:p>
            <a:r>
              <a:rPr lang="en-US" dirty="0"/>
              <a:t>Malware: “mal” (bad) + “software”</a:t>
            </a:r>
          </a:p>
        </p:txBody>
      </p:sp>
      <p:sp>
        <p:nvSpPr>
          <p:cNvPr id="3" name="Content Placeholder 2">
            <a:extLst>
              <a:ext uri="{FF2B5EF4-FFF2-40B4-BE49-F238E27FC236}">
                <a16:creationId xmlns:a16="http://schemas.microsoft.com/office/drawing/2014/main" id="{A11F22FE-8930-12A1-2415-52535AF180A4}"/>
              </a:ext>
            </a:extLst>
          </p:cNvPr>
          <p:cNvSpPr>
            <a:spLocks noGrp="1"/>
          </p:cNvSpPr>
          <p:nvPr>
            <p:ph idx="1"/>
          </p:nvPr>
        </p:nvSpPr>
        <p:spPr/>
        <p:txBody>
          <a:bodyPr>
            <a:normAutofit/>
          </a:bodyPr>
          <a:lstStyle/>
          <a:p>
            <a:r>
              <a:rPr lang="en-US" dirty="0"/>
              <a:t>Some types include:</a:t>
            </a:r>
          </a:p>
          <a:p>
            <a:pPr lvl="1"/>
            <a:r>
              <a:rPr lang="en-US" dirty="0"/>
              <a:t>Virus – harmful software that replicates itself</a:t>
            </a:r>
          </a:p>
          <a:p>
            <a:pPr lvl="1"/>
            <a:r>
              <a:rPr lang="en-US" dirty="0"/>
              <a:t>Trojan horse – malware disguised as legitimate software</a:t>
            </a:r>
          </a:p>
          <a:p>
            <a:pPr lvl="1"/>
            <a:r>
              <a:rPr lang="en-US" dirty="0"/>
              <a:t>Worm – malware that replicates itself without human intervention</a:t>
            </a:r>
          </a:p>
          <a:p>
            <a:pPr lvl="1"/>
            <a:r>
              <a:rPr lang="en-US" dirty="0"/>
              <a:t>Adware – displays ads to generate revenue elsewhere</a:t>
            </a:r>
          </a:p>
          <a:p>
            <a:pPr lvl="1"/>
            <a:r>
              <a:rPr lang="en-US" dirty="0"/>
              <a:t>Spyware – steals information from </a:t>
            </a:r>
            <a:r>
              <a:rPr lang="en-US" dirty="0">
                <a:solidFill>
                  <a:srgbClr val="7030A0"/>
                </a:solidFill>
              </a:rPr>
              <a:t>your computer’s screen and/or keyboard</a:t>
            </a:r>
          </a:p>
          <a:p>
            <a:pPr lvl="1"/>
            <a:r>
              <a:rPr lang="en-US" dirty="0"/>
              <a:t>Ransomware – encrypts data on your computer until you pay money</a:t>
            </a:r>
          </a:p>
          <a:p>
            <a:r>
              <a:rPr lang="en-US" dirty="0">
                <a:solidFill>
                  <a:srgbClr val="FF0000"/>
                </a:solidFill>
              </a:rPr>
              <a:t>Applications from official app stores can contain malware</a:t>
            </a:r>
            <a:r>
              <a:rPr lang="en-US" dirty="0"/>
              <a:t>; the stores cannot practically check the sheer amount of software they offer</a:t>
            </a:r>
          </a:p>
          <a:p>
            <a:r>
              <a:rPr lang="en-US" dirty="0">
                <a:solidFill>
                  <a:srgbClr val="00B050"/>
                </a:solidFill>
              </a:rPr>
              <a:t>Back up important files somewhere else </a:t>
            </a:r>
            <a:r>
              <a:rPr lang="en-US" dirty="0"/>
              <a:t>(e.g. external drive, cloud)</a:t>
            </a:r>
          </a:p>
        </p:txBody>
      </p:sp>
      <p:sp>
        <p:nvSpPr>
          <p:cNvPr id="4" name="Arrow: Right 3">
            <a:extLst>
              <a:ext uri="{FF2B5EF4-FFF2-40B4-BE49-F238E27FC236}">
                <a16:creationId xmlns:a16="http://schemas.microsoft.com/office/drawing/2014/main" id="{C23A1B9C-2ED4-BFFF-5A1D-A70BE24DA9EC}"/>
              </a:ext>
            </a:extLst>
          </p:cNvPr>
          <p:cNvSpPr/>
          <p:nvPr/>
        </p:nvSpPr>
        <p:spPr>
          <a:xfrm>
            <a:off x="978408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10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BFC6C-76A2-2ACD-FE52-C304E4716D47}"/>
              </a:ext>
            </a:extLst>
          </p:cNvPr>
          <p:cNvSpPr>
            <a:spLocks noGrp="1"/>
          </p:cNvSpPr>
          <p:nvPr>
            <p:ph type="title"/>
          </p:nvPr>
        </p:nvSpPr>
        <p:spPr/>
        <p:txBody>
          <a:bodyPr/>
          <a:lstStyle/>
          <a:p>
            <a:r>
              <a:rPr lang="en-US" dirty="0"/>
              <a:t>Updates and Antivirus Software</a:t>
            </a:r>
          </a:p>
        </p:txBody>
      </p:sp>
      <p:sp>
        <p:nvSpPr>
          <p:cNvPr id="3" name="Content Placeholder 2">
            <a:extLst>
              <a:ext uri="{FF2B5EF4-FFF2-40B4-BE49-F238E27FC236}">
                <a16:creationId xmlns:a16="http://schemas.microsoft.com/office/drawing/2014/main" id="{A3D4CDE8-5C08-163E-CE80-ECE5377D9AEB}"/>
              </a:ext>
            </a:extLst>
          </p:cNvPr>
          <p:cNvSpPr>
            <a:spLocks noGrp="1"/>
          </p:cNvSpPr>
          <p:nvPr>
            <p:ph idx="1"/>
          </p:nvPr>
        </p:nvSpPr>
        <p:spPr/>
        <p:txBody>
          <a:bodyPr/>
          <a:lstStyle/>
          <a:p>
            <a:r>
              <a:rPr lang="en-US" dirty="0"/>
              <a:t>As a rule, software is complex and has vulnerabilities to cyber attacks</a:t>
            </a:r>
          </a:p>
          <a:p>
            <a:r>
              <a:rPr lang="en-US" dirty="0"/>
              <a:t>When these vulnerabilities are found, those attacks are referred to as “zero-day exploits”</a:t>
            </a:r>
          </a:p>
          <a:p>
            <a:r>
              <a:rPr lang="en-US" dirty="0"/>
              <a:t>Programmers will write software “patches” to correct the problem</a:t>
            </a:r>
          </a:p>
          <a:p>
            <a:r>
              <a:rPr lang="en-US" i="1" dirty="0">
                <a:solidFill>
                  <a:srgbClr val="0070C0"/>
                </a:solidFill>
              </a:rPr>
              <a:t>Your application will be vulnerable until you patch/update it</a:t>
            </a:r>
          </a:p>
          <a:p>
            <a:r>
              <a:rPr lang="en-US" dirty="0"/>
              <a:t>Many automated attacks target old vulnerabilities; those who update their systems are fine, but the attacks still succeed where patches have not been applied</a:t>
            </a:r>
          </a:p>
          <a:p>
            <a:r>
              <a:rPr lang="en-US" dirty="0"/>
              <a:t>Antivirus software is useful for stopping a lot of malware; </a:t>
            </a:r>
            <a:r>
              <a:rPr lang="en-US" b="1" dirty="0">
                <a:solidFill>
                  <a:srgbClr val="00B050"/>
                </a:solidFill>
              </a:rPr>
              <a:t>use it</a:t>
            </a:r>
          </a:p>
        </p:txBody>
      </p:sp>
      <p:sp>
        <p:nvSpPr>
          <p:cNvPr id="4" name="Arrow: Right 3">
            <a:extLst>
              <a:ext uri="{FF2B5EF4-FFF2-40B4-BE49-F238E27FC236}">
                <a16:creationId xmlns:a16="http://schemas.microsoft.com/office/drawing/2014/main" id="{D34CEA65-05BB-2DC1-BC9B-E63F8E3502FC}"/>
              </a:ext>
            </a:extLst>
          </p:cNvPr>
          <p:cNvSpPr/>
          <p:nvPr/>
        </p:nvSpPr>
        <p:spPr>
          <a:xfrm>
            <a:off x="987552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009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DCC88-3E9B-2748-916B-E7F94BDAA53B}"/>
              </a:ext>
            </a:extLst>
          </p:cNvPr>
          <p:cNvSpPr>
            <a:spLocks noGrp="1"/>
          </p:cNvSpPr>
          <p:nvPr>
            <p:ph type="title"/>
          </p:nvPr>
        </p:nvSpPr>
        <p:spPr/>
        <p:txBody>
          <a:bodyPr/>
          <a:lstStyle/>
          <a:p>
            <a:r>
              <a:rPr lang="en-US" dirty="0"/>
              <a:t>What are we talking about?</a:t>
            </a:r>
          </a:p>
        </p:txBody>
      </p:sp>
      <p:sp>
        <p:nvSpPr>
          <p:cNvPr id="3" name="Content Placeholder 2">
            <a:extLst>
              <a:ext uri="{FF2B5EF4-FFF2-40B4-BE49-F238E27FC236}">
                <a16:creationId xmlns:a16="http://schemas.microsoft.com/office/drawing/2014/main" id="{C34B6BD7-676C-8542-D148-9FDCB8E0F57F}"/>
              </a:ext>
            </a:extLst>
          </p:cNvPr>
          <p:cNvSpPr>
            <a:spLocks noGrp="1"/>
          </p:cNvSpPr>
          <p:nvPr>
            <p:ph idx="1"/>
          </p:nvPr>
        </p:nvSpPr>
        <p:spPr/>
        <p:txBody>
          <a:bodyPr numCol="2">
            <a:normAutofit fontScale="85000" lnSpcReduction="20000"/>
          </a:bodyPr>
          <a:lstStyle/>
          <a:p>
            <a:r>
              <a:rPr lang="en-US" dirty="0"/>
              <a:t>General principles</a:t>
            </a:r>
          </a:p>
          <a:p>
            <a:r>
              <a:rPr lang="en-US" dirty="0"/>
              <a:t>Authentication</a:t>
            </a:r>
          </a:p>
          <a:p>
            <a:r>
              <a:rPr lang="en-US" dirty="0"/>
              <a:t>Passwords/passphrases</a:t>
            </a:r>
          </a:p>
          <a:p>
            <a:r>
              <a:rPr lang="en-US" dirty="0"/>
              <a:t>Multi-factor authentication</a:t>
            </a:r>
          </a:p>
          <a:p>
            <a:r>
              <a:rPr lang="en-US" dirty="0"/>
              <a:t>User sessions</a:t>
            </a:r>
          </a:p>
          <a:p>
            <a:r>
              <a:rPr lang="en-US" dirty="0"/>
              <a:t>Web site security and cookies</a:t>
            </a:r>
          </a:p>
          <a:p>
            <a:r>
              <a:rPr lang="en-US" dirty="0"/>
              <a:t>Hyperlinks</a:t>
            </a:r>
          </a:p>
          <a:p>
            <a:r>
              <a:rPr lang="en-US" dirty="0"/>
              <a:t>Social engineering, phishing, scams</a:t>
            </a:r>
          </a:p>
          <a:p>
            <a:r>
              <a:rPr lang="en-US" dirty="0"/>
              <a:t>E-mail attachments</a:t>
            </a:r>
          </a:p>
          <a:p>
            <a:r>
              <a:rPr lang="en-US" dirty="0"/>
              <a:t>Malware</a:t>
            </a:r>
          </a:p>
          <a:p>
            <a:r>
              <a:rPr lang="en-US" dirty="0"/>
              <a:t>Updates and antivirus software</a:t>
            </a:r>
          </a:p>
          <a:p>
            <a:r>
              <a:rPr lang="en-US" dirty="0"/>
              <a:t>Wi-Fi</a:t>
            </a:r>
          </a:p>
          <a:p>
            <a:r>
              <a:rPr lang="en-US" dirty="0"/>
              <a:t>Virtual private networks</a:t>
            </a:r>
          </a:p>
          <a:p>
            <a:r>
              <a:rPr lang="en-US" dirty="0"/>
              <a:t>The Internet of Things and “Smart” Homes</a:t>
            </a:r>
          </a:p>
          <a:p>
            <a:r>
              <a:rPr lang="en-US" dirty="0"/>
              <a:t>Cloud services</a:t>
            </a:r>
          </a:p>
          <a:p>
            <a:r>
              <a:rPr lang="en-US" dirty="0"/>
              <a:t>Data collection, aggregation and brokering</a:t>
            </a:r>
          </a:p>
          <a:p>
            <a:r>
              <a:rPr lang="en-US" dirty="0"/>
              <a:t>Pornography</a:t>
            </a:r>
          </a:p>
          <a:p>
            <a:r>
              <a:rPr lang="en-US" dirty="0"/>
              <a:t>Bullying</a:t>
            </a:r>
          </a:p>
          <a:p>
            <a:r>
              <a:rPr lang="en-US" dirty="0"/>
              <a:t>Unhealthy social arenas</a:t>
            </a:r>
          </a:p>
          <a:p>
            <a:r>
              <a:rPr lang="en-US" dirty="0"/>
              <a:t>Money sinks (and time wasters)</a:t>
            </a:r>
          </a:p>
          <a:p>
            <a:r>
              <a:rPr lang="en-US" dirty="0"/>
              <a:t>Misinformation</a:t>
            </a:r>
          </a:p>
        </p:txBody>
      </p:sp>
      <p:sp>
        <p:nvSpPr>
          <p:cNvPr id="4" name="Arrow: Right 3">
            <a:extLst>
              <a:ext uri="{FF2B5EF4-FFF2-40B4-BE49-F238E27FC236}">
                <a16:creationId xmlns:a16="http://schemas.microsoft.com/office/drawing/2014/main" id="{1CFE7FBF-90EF-7037-A8E7-96E1C003C500}"/>
              </a:ext>
            </a:extLst>
          </p:cNvPr>
          <p:cNvSpPr/>
          <p:nvPr/>
        </p:nvSpPr>
        <p:spPr>
          <a:xfrm>
            <a:off x="809244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00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317DD-8232-A513-B92E-E7B62C513B1D}"/>
              </a:ext>
            </a:extLst>
          </p:cNvPr>
          <p:cNvSpPr>
            <a:spLocks noGrp="1"/>
          </p:cNvSpPr>
          <p:nvPr>
            <p:ph type="title"/>
          </p:nvPr>
        </p:nvSpPr>
        <p:spPr/>
        <p:txBody>
          <a:bodyPr/>
          <a:lstStyle/>
          <a:p>
            <a:r>
              <a:rPr lang="en-US" dirty="0"/>
              <a:t>Wi-Fi</a:t>
            </a:r>
          </a:p>
        </p:txBody>
      </p:sp>
      <p:sp>
        <p:nvSpPr>
          <p:cNvPr id="3" name="Content Placeholder 2">
            <a:extLst>
              <a:ext uri="{FF2B5EF4-FFF2-40B4-BE49-F238E27FC236}">
                <a16:creationId xmlns:a16="http://schemas.microsoft.com/office/drawing/2014/main" id="{F0491104-1C90-70A8-E6E8-455851012764}"/>
              </a:ext>
            </a:extLst>
          </p:cNvPr>
          <p:cNvSpPr>
            <a:spLocks noGrp="1"/>
          </p:cNvSpPr>
          <p:nvPr>
            <p:ph idx="1"/>
          </p:nvPr>
        </p:nvSpPr>
        <p:spPr/>
        <p:txBody>
          <a:bodyPr/>
          <a:lstStyle/>
          <a:p>
            <a:r>
              <a:rPr lang="en-US" dirty="0"/>
              <a:t>Wi-Fi is the common technology for wirelessly connecting devices</a:t>
            </a:r>
          </a:p>
          <a:p>
            <a:pPr lvl="1"/>
            <a:r>
              <a:rPr lang="en-US" dirty="0"/>
              <a:t>Different from other wireless technologies such as cellular and Bluetooth</a:t>
            </a:r>
          </a:p>
          <a:p>
            <a:r>
              <a:rPr lang="en-US" dirty="0"/>
              <a:t>Whereas a direct connection is required for eavesdropping on wired networks, wireless communication broadcasts in the open</a:t>
            </a:r>
          </a:p>
          <a:p>
            <a:r>
              <a:rPr lang="en-US" dirty="0">
                <a:solidFill>
                  <a:srgbClr val="0070C0"/>
                </a:solidFill>
              </a:rPr>
              <a:t>Avoid using free public wi-fi; be cautious when you do</a:t>
            </a:r>
          </a:p>
          <a:p>
            <a:r>
              <a:rPr lang="en-US" dirty="0">
                <a:solidFill>
                  <a:srgbClr val="FF0000"/>
                </a:solidFill>
              </a:rPr>
              <a:t>Beware of wi-fi signals (“SSIDs”) with tricky names</a:t>
            </a:r>
            <a:r>
              <a:rPr lang="en-US" dirty="0"/>
              <a:t>; be sure you’re connecting to the correct access point</a:t>
            </a:r>
          </a:p>
          <a:p>
            <a:r>
              <a:rPr lang="en-US" dirty="0">
                <a:solidFill>
                  <a:srgbClr val="7030A0"/>
                </a:solidFill>
              </a:rPr>
              <a:t>Don’t leave your home wi-fi signal(s) unsecured</a:t>
            </a:r>
          </a:p>
          <a:p>
            <a:endParaRPr lang="en-US" dirty="0"/>
          </a:p>
        </p:txBody>
      </p:sp>
      <p:sp>
        <p:nvSpPr>
          <p:cNvPr id="4" name="Arrow: Right 3">
            <a:extLst>
              <a:ext uri="{FF2B5EF4-FFF2-40B4-BE49-F238E27FC236}">
                <a16:creationId xmlns:a16="http://schemas.microsoft.com/office/drawing/2014/main" id="{992329BC-562C-2893-26D9-9F64F7B59461}"/>
              </a:ext>
            </a:extLst>
          </p:cNvPr>
          <p:cNvSpPr/>
          <p:nvPr/>
        </p:nvSpPr>
        <p:spPr>
          <a:xfrm>
            <a:off x="996696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7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AC44E-7E01-B242-D1A2-F39F47248FA1}"/>
              </a:ext>
            </a:extLst>
          </p:cNvPr>
          <p:cNvSpPr>
            <a:spLocks noGrp="1"/>
          </p:cNvSpPr>
          <p:nvPr>
            <p:ph type="title"/>
          </p:nvPr>
        </p:nvSpPr>
        <p:spPr/>
        <p:txBody>
          <a:bodyPr/>
          <a:lstStyle/>
          <a:p>
            <a:r>
              <a:rPr lang="en-US" dirty="0"/>
              <a:t>What are Virtual Private Networks (VPNs)?</a:t>
            </a:r>
          </a:p>
        </p:txBody>
      </p:sp>
      <p:grpSp>
        <p:nvGrpSpPr>
          <p:cNvPr id="123" name="Group 122">
            <a:extLst>
              <a:ext uri="{FF2B5EF4-FFF2-40B4-BE49-F238E27FC236}">
                <a16:creationId xmlns:a16="http://schemas.microsoft.com/office/drawing/2014/main" id="{296C3C38-8D41-D34A-A3C9-7DC24B036066}"/>
              </a:ext>
            </a:extLst>
          </p:cNvPr>
          <p:cNvGrpSpPr/>
          <p:nvPr/>
        </p:nvGrpSpPr>
        <p:grpSpPr>
          <a:xfrm>
            <a:off x="914400" y="1828800"/>
            <a:ext cx="4575680" cy="4638020"/>
            <a:chOff x="881159" y="1828800"/>
            <a:chExt cx="4575680" cy="4638020"/>
          </a:xfrm>
        </p:grpSpPr>
        <p:grpSp>
          <p:nvGrpSpPr>
            <p:cNvPr id="118" name="Group 117">
              <a:extLst>
                <a:ext uri="{FF2B5EF4-FFF2-40B4-BE49-F238E27FC236}">
                  <a16:creationId xmlns:a16="http://schemas.microsoft.com/office/drawing/2014/main" id="{BB958492-E331-2C09-B60C-57E7B7944823}"/>
                </a:ext>
              </a:extLst>
            </p:cNvPr>
            <p:cNvGrpSpPr/>
            <p:nvPr/>
          </p:nvGrpSpPr>
          <p:grpSpPr>
            <a:xfrm>
              <a:off x="881159" y="1828800"/>
              <a:ext cx="4575680" cy="3749040"/>
              <a:chOff x="914400" y="1828800"/>
              <a:chExt cx="4575680" cy="3749040"/>
            </a:xfrm>
          </p:grpSpPr>
          <p:sp>
            <p:nvSpPr>
              <p:cNvPr id="5" name="Rectangle: Rounded Corners 4">
                <a:extLst>
                  <a:ext uri="{FF2B5EF4-FFF2-40B4-BE49-F238E27FC236}">
                    <a16:creationId xmlns:a16="http://schemas.microsoft.com/office/drawing/2014/main" id="{67EF39AC-E64E-D15A-0DDA-571B2C77D640}"/>
                  </a:ext>
                </a:extLst>
              </p:cNvPr>
              <p:cNvSpPr/>
              <p:nvPr/>
            </p:nvSpPr>
            <p:spPr>
              <a:xfrm>
                <a:off x="914400" y="5029200"/>
                <a:ext cx="914400" cy="548640"/>
              </a:xfrm>
              <a:prstGeom prst="roundRect">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Your device</a:t>
                </a:r>
              </a:p>
            </p:txBody>
          </p:sp>
          <p:cxnSp>
            <p:nvCxnSpPr>
              <p:cNvPr id="8" name="Straight Arrow Connector 7">
                <a:extLst>
                  <a:ext uri="{FF2B5EF4-FFF2-40B4-BE49-F238E27FC236}">
                    <a16:creationId xmlns:a16="http://schemas.microsoft.com/office/drawing/2014/main" id="{967BD378-6E77-7BE2-A4AF-7C005026ECE7}"/>
                  </a:ext>
                </a:extLst>
              </p:cNvPr>
              <p:cNvCxnSpPr>
                <a:cxnSpLocks/>
                <a:stCxn id="5" idx="3"/>
                <a:endCxn id="4" idx="1"/>
              </p:cNvCxnSpPr>
              <p:nvPr/>
            </p:nvCxnSpPr>
            <p:spPr>
              <a:xfrm flipV="1">
                <a:off x="1828800" y="3980231"/>
                <a:ext cx="1024467" cy="1323289"/>
              </a:xfrm>
              <a:prstGeom prst="straightConnector1">
                <a:avLst/>
              </a:prstGeom>
              <a:ln w="7620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AFF7EB5F-FD85-07CB-AE68-0D6969B6EAD9}"/>
                  </a:ext>
                </a:extLst>
              </p:cNvPr>
              <p:cNvGrpSpPr/>
              <p:nvPr/>
            </p:nvGrpSpPr>
            <p:grpSpPr>
              <a:xfrm>
                <a:off x="1828800" y="1828800"/>
                <a:ext cx="3661280" cy="2152015"/>
                <a:chOff x="2450546" y="2010291"/>
                <a:chExt cx="3661280" cy="2152015"/>
              </a:xfrm>
            </p:grpSpPr>
            <p:grpSp>
              <p:nvGrpSpPr>
                <p:cNvPr id="69" name="Group 68">
                  <a:extLst>
                    <a:ext uri="{FF2B5EF4-FFF2-40B4-BE49-F238E27FC236}">
                      <a16:creationId xmlns:a16="http://schemas.microsoft.com/office/drawing/2014/main" id="{988F6BD5-F825-A6BE-A095-9A0323470FA0}"/>
                    </a:ext>
                  </a:extLst>
                </p:cNvPr>
                <p:cNvGrpSpPr/>
                <p:nvPr/>
              </p:nvGrpSpPr>
              <p:grpSpPr>
                <a:xfrm>
                  <a:off x="2450546" y="2010291"/>
                  <a:ext cx="3661280" cy="2152015"/>
                  <a:chOff x="2450546" y="1825625"/>
                  <a:chExt cx="3661280" cy="2152015"/>
                </a:xfrm>
              </p:grpSpPr>
              <p:sp>
                <p:nvSpPr>
                  <p:cNvPr id="4" name="Cloud 3">
                    <a:extLst>
                      <a:ext uri="{FF2B5EF4-FFF2-40B4-BE49-F238E27FC236}">
                        <a16:creationId xmlns:a16="http://schemas.microsoft.com/office/drawing/2014/main" id="{0F4F16BB-54B0-9C93-0533-017694574BBD}"/>
                      </a:ext>
                    </a:extLst>
                  </p:cNvPr>
                  <p:cNvSpPr/>
                  <p:nvPr/>
                </p:nvSpPr>
                <p:spPr>
                  <a:xfrm>
                    <a:off x="3017813" y="3429000"/>
                    <a:ext cx="914400" cy="548640"/>
                  </a:xfrm>
                  <a:prstGeom prst="cloud">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Cloud 8">
                    <a:extLst>
                      <a:ext uri="{FF2B5EF4-FFF2-40B4-BE49-F238E27FC236}">
                        <a16:creationId xmlns:a16="http://schemas.microsoft.com/office/drawing/2014/main" id="{B3A7BBBD-D9C9-E716-4B62-1ED63C36E317}"/>
                      </a:ext>
                    </a:extLst>
                  </p:cNvPr>
                  <p:cNvSpPr/>
                  <p:nvPr/>
                </p:nvSpPr>
                <p:spPr>
                  <a:xfrm>
                    <a:off x="2450546" y="2704570"/>
                    <a:ext cx="914400" cy="548640"/>
                  </a:xfrm>
                  <a:prstGeom prst="cloud">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loud 9">
                    <a:extLst>
                      <a:ext uri="{FF2B5EF4-FFF2-40B4-BE49-F238E27FC236}">
                        <a16:creationId xmlns:a16="http://schemas.microsoft.com/office/drawing/2014/main" id="{D213D588-8BFD-8F6B-CE8E-B9CB1D73578D}"/>
                      </a:ext>
                    </a:extLst>
                  </p:cNvPr>
                  <p:cNvSpPr/>
                  <p:nvPr/>
                </p:nvSpPr>
                <p:spPr>
                  <a:xfrm>
                    <a:off x="3551213" y="2792465"/>
                    <a:ext cx="914400" cy="548640"/>
                  </a:xfrm>
                  <a:prstGeom prst="cloud">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loud 10">
                    <a:extLst>
                      <a:ext uri="{FF2B5EF4-FFF2-40B4-BE49-F238E27FC236}">
                        <a16:creationId xmlns:a16="http://schemas.microsoft.com/office/drawing/2014/main" id="{DBBF8DC0-DB86-3CAC-9612-50ED72C6AEC2}"/>
                      </a:ext>
                    </a:extLst>
                  </p:cNvPr>
                  <p:cNvSpPr/>
                  <p:nvPr/>
                </p:nvSpPr>
                <p:spPr>
                  <a:xfrm>
                    <a:off x="3254880" y="2060945"/>
                    <a:ext cx="914400" cy="548640"/>
                  </a:xfrm>
                  <a:prstGeom prst="cloud">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Cloud 11">
                    <a:extLst>
                      <a:ext uri="{FF2B5EF4-FFF2-40B4-BE49-F238E27FC236}">
                        <a16:creationId xmlns:a16="http://schemas.microsoft.com/office/drawing/2014/main" id="{E8045A5B-BB75-FC2F-E6E2-3C724756F83E}"/>
                      </a:ext>
                    </a:extLst>
                  </p:cNvPr>
                  <p:cNvSpPr/>
                  <p:nvPr/>
                </p:nvSpPr>
                <p:spPr>
                  <a:xfrm>
                    <a:off x="4253947" y="3336130"/>
                    <a:ext cx="914400" cy="548640"/>
                  </a:xfrm>
                  <a:prstGeom prst="cloud">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Cloud 12">
                    <a:extLst>
                      <a:ext uri="{FF2B5EF4-FFF2-40B4-BE49-F238E27FC236}">
                        <a16:creationId xmlns:a16="http://schemas.microsoft.com/office/drawing/2014/main" id="{8F2A3728-13E2-C125-8AFD-85552A3BAE64}"/>
                      </a:ext>
                    </a:extLst>
                  </p:cNvPr>
                  <p:cNvSpPr/>
                  <p:nvPr/>
                </p:nvSpPr>
                <p:spPr>
                  <a:xfrm>
                    <a:off x="5197426" y="2978890"/>
                    <a:ext cx="914400" cy="548640"/>
                  </a:xfrm>
                  <a:prstGeom prst="cloud">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Cloud 13">
                    <a:extLst>
                      <a:ext uri="{FF2B5EF4-FFF2-40B4-BE49-F238E27FC236}">
                        <a16:creationId xmlns:a16="http://schemas.microsoft.com/office/drawing/2014/main" id="{873DD5DF-E407-E81A-CC97-3BCAE6DDD093}"/>
                      </a:ext>
                    </a:extLst>
                  </p:cNvPr>
                  <p:cNvSpPr/>
                  <p:nvPr/>
                </p:nvSpPr>
                <p:spPr>
                  <a:xfrm>
                    <a:off x="4592613" y="2430250"/>
                    <a:ext cx="914400" cy="548640"/>
                  </a:xfrm>
                  <a:prstGeom prst="cloud">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Cloud 14">
                    <a:extLst>
                      <a:ext uri="{FF2B5EF4-FFF2-40B4-BE49-F238E27FC236}">
                        <a16:creationId xmlns:a16="http://schemas.microsoft.com/office/drawing/2014/main" id="{F0FB6DF4-D9A6-A0D0-7B2F-B6739844DAF8}"/>
                      </a:ext>
                    </a:extLst>
                  </p:cNvPr>
                  <p:cNvSpPr/>
                  <p:nvPr/>
                </p:nvSpPr>
                <p:spPr>
                  <a:xfrm>
                    <a:off x="4283026" y="1825625"/>
                    <a:ext cx="914400" cy="548640"/>
                  </a:xfrm>
                  <a:prstGeom prst="cloud">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6" name="Straight Arrow Connector 15">
                    <a:extLst>
                      <a:ext uri="{FF2B5EF4-FFF2-40B4-BE49-F238E27FC236}">
                        <a16:creationId xmlns:a16="http://schemas.microsoft.com/office/drawing/2014/main" id="{4CED936B-445B-FC3E-3CDE-17564174ABAD}"/>
                      </a:ext>
                    </a:extLst>
                  </p:cNvPr>
                  <p:cNvCxnSpPr>
                    <a:cxnSpLocks/>
                    <a:stCxn id="4" idx="3"/>
                    <a:endCxn id="9" idx="1"/>
                  </p:cNvCxnSpPr>
                  <p:nvPr/>
                </p:nvCxnSpPr>
                <p:spPr>
                  <a:xfrm flipH="1" flipV="1">
                    <a:off x="2907746" y="3252626"/>
                    <a:ext cx="567267" cy="207743"/>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286D33A-94E5-8BC9-E393-9B6CE0C8FEE9}"/>
                      </a:ext>
                    </a:extLst>
                  </p:cNvPr>
                  <p:cNvCxnSpPr>
                    <a:cxnSpLocks/>
                    <a:stCxn id="9" idx="3"/>
                    <a:endCxn id="11" idx="2"/>
                  </p:cNvCxnSpPr>
                  <p:nvPr/>
                </p:nvCxnSpPr>
                <p:spPr>
                  <a:xfrm flipV="1">
                    <a:off x="2907746" y="2335265"/>
                    <a:ext cx="349970" cy="400674"/>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1CB54F2-C519-51C0-A336-D3B99697A3D5}"/>
                      </a:ext>
                    </a:extLst>
                  </p:cNvPr>
                  <p:cNvCxnSpPr>
                    <a:cxnSpLocks/>
                    <a:stCxn id="10" idx="3"/>
                    <a:endCxn id="11" idx="1"/>
                  </p:cNvCxnSpPr>
                  <p:nvPr/>
                </p:nvCxnSpPr>
                <p:spPr>
                  <a:xfrm flipH="1" flipV="1">
                    <a:off x="3712080" y="2609001"/>
                    <a:ext cx="296333" cy="214833"/>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293A8AE-7C59-6E61-98FA-D28861CD4500}"/>
                      </a:ext>
                    </a:extLst>
                  </p:cNvPr>
                  <p:cNvCxnSpPr>
                    <a:cxnSpLocks/>
                    <a:stCxn id="15" idx="2"/>
                    <a:endCxn id="11" idx="0"/>
                  </p:cNvCxnSpPr>
                  <p:nvPr/>
                </p:nvCxnSpPr>
                <p:spPr>
                  <a:xfrm flipH="1">
                    <a:off x="4168518" y="2099945"/>
                    <a:ext cx="117344" cy="235320"/>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F134015-E53A-1130-C5DF-B385E249E0B2}"/>
                      </a:ext>
                    </a:extLst>
                  </p:cNvPr>
                  <p:cNvCxnSpPr>
                    <a:cxnSpLocks/>
                    <a:stCxn id="15" idx="1"/>
                    <a:endCxn id="14" idx="3"/>
                  </p:cNvCxnSpPr>
                  <p:nvPr/>
                </p:nvCxnSpPr>
                <p:spPr>
                  <a:xfrm>
                    <a:off x="4740226" y="2373681"/>
                    <a:ext cx="309587" cy="87938"/>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0B61F2F-BBE3-FFA8-19B0-8F7357207756}"/>
                      </a:ext>
                    </a:extLst>
                  </p:cNvPr>
                  <p:cNvCxnSpPr>
                    <a:cxnSpLocks/>
                    <a:stCxn id="10" idx="0"/>
                    <a:endCxn id="14" idx="1"/>
                  </p:cNvCxnSpPr>
                  <p:nvPr/>
                </p:nvCxnSpPr>
                <p:spPr>
                  <a:xfrm flipV="1">
                    <a:off x="4464851" y="2978306"/>
                    <a:ext cx="584962" cy="88479"/>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EC9C733-E8F6-E16C-03BF-42978B23F16B}"/>
                      </a:ext>
                    </a:extLst>
                  </p:cNvPr>
                  <p:cNvCxnSpPr>
                    <a:cxnSpLocks/>
                    <a:stCxn id="11" idx="0"/>
                    <a:endCxn id="14" idx="2"/>
                  </p:cNvCxnSpPr>
                  <p:nvPr/>
                </p:nvCxnSpPr>
                <p:spPr>
                  <a:xfrm>
                    <a:off x="4168518" y="2335265"/>
                    <a:ext cx="426931" cy="369305"/>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2957367-9E35-C12B-0C03-0BD3759F4435}"/>
                      </a:ext>
                    </a:extLst>
                  </p:cNvPr>
                  <p:cNvCxnSpPr>
                    <a:cxnSpLocks/>
                    <a:stCxn id="4" idx="0"/>
                  </p:cNvCxnSpPr>
                  <p:nvPr/>
                </p:nvCxnSpPr>
                <p:spPr>
                  <a:xfrm flipV="1">
                    <a:off x="3931451" y="3367499"/>
                    <a:ext cx="76200" cy="335821"/>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E948BD6-D163-E00E-69E0-ABAA19345F8A}"/>
                      </a:ext>
                    </a:extLst>
                  </p:cNvPr>
                  <p:cNvCxnSpPr>
                    <a:cxnSpLocks/>
                    <a:stCxn id="4" idx="0"/>
                    <a:endCxn id="12" idx="2"/>
                  </p:cNvCxnSpPr>
                  <p:nvPr/>
                </p:nvCxnSpPr>
                <p:spPr>
                  <a:xfrm flipV="1">
                    <a:off x="3931451" y="3610450"/>
                    <a:ext cx="325332" cy="92870"/>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33B0F75-26BB-FF3E-F12D-C94965D79F77}"/>
                      </a:ext>
                    </a:extLst>
                  </p:cNvPr>
                  <p:cNvCxnSpPr>
                    <a:cxnSpLocks/>
                    <a:stCxn id="9" idx="0"/>
                    <a:endCxn id="10" idx="2"/>
                  </p:cNvCxnSpPr>
                  <p:nvPr/>
                </p:nvCxnSpPr>
                <p:spPr>
                  <a:xfrm>
                    <a:off x="3364184" y="2978890"/>
                    <a:ext cx="189865" cy="87895"/>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466F561-9013-085C-F392-0C917186D019}"/>
                      </a:ext>
                    </a:extLst>
                  </p:cNvPr>
                  <p:cNvCxnSpPr>
                    <a:cxnSpLocks/>
                    <a:stCxn id="14" idx="0"/>
                    <a:endCxn id="13" idx="3"/>
                  </p:cNvCxnSpPr>
                  <p:nvPr/>
                </p:nvCxnSpPr>
                <p:spPr>
                  <a:xfrm>
                    <a:off x="5506251" y="2704570"/>
                    <a:ext cx="148375" cy="305689"/>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DC927D5-4179-9B92-DD36-094ED6C9225F}"/>
                      </a:ext>
                    </a:extLst>
                  </p:cNvPr>
                  <p:cNvCxnSpPr>
                    <a:cxnSpLocks/>
                    <a:stCxn id="12" idx="0"/>
                    <a:endCxn id="13" idx="1"/>
                  </p:cNvCxnSpPr>
                  <p:nvPr/>
                </p:nvCxnSpPr>
                <p:spPr>
                  <a:xfrm flipV="1">
                    <a:off x="5167585" y="3526946"/>
                    <a:ext cx="487041" cy="83504"/>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F643CB3-F0B3-CA06-F16C-411402E06E4D}"/>
                      </a:ext>
                    </a:extLst>
                  </p:cNvPr>
                  <p:cNvCxnSpPr>
                    <a:cxnSpLocks/>
                    <a:stCxn id="10" idx="0"/>
                    <a:endCxn id="13" idx="2"/>
                  </p:cNvCxnSpPr>
                  <p:nvPr/>
                </p:nvCxnSpPr>
                <p:spPr>
                  <a:xfrm>
                    <a:off x="4464851" y="3066785"/>
                    <a:ext cx="735411" cy="186425"/>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274ACA4-60DE-406F-B43B-509D00C85D1C}"/>
                      </a:ext>
                    </a:extLst>
                  </p:cNvPr>
                  <p:cNvCxnSpPr>
                    <a:cxnSpLocks/>
                    <a:stCxn id="9" idx="0"/>
                    <a:endCxn id="11" idx="1"/>
                  </p:cNvCxnSpPr>
                  <p:nvPr/>
                </p:nvCxnSpPr>
                <p:spPr>
                  <a:xfrm flipV="1">
                    <a:off x="3364184" y="2609001"/>
                    <a:ext cx="347896" cy="369889"/>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5556F5DA-2957-4E5D-6450-52FFBB283438}"/>
                      </a:ext>
                    </a:extLst>
                  </p:cNvPr>
                  <p:cNvCxnSpPr>
                    <a:cxnSpLocks/>
                    <a:stCxn id="12" idx="3"/>
                    <a:endCxn id="14" idx="1"/>
                  </p:cNvCxnSpPr>
                  <p:nvPr/>
                </p:nvCxnSpPr>
                <p:spPr>
                  <a:xfrm flipV="1">
                    <a:off x="4711147" y="2978306"/>
                    <a:ext cx="338666" cy="389193"/>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9E8B552-2AF0-BB7A-4F75-1B0B560E0197}"/>
                      </a:ext>
                    </a:extLst>
                  </p:cNvPr>
                  <p:cNvCxnSpPr>
                    <a:cxnSpLocks/>
                    <a:stCxn id="10" idx="3"/>
                    <a:endCxn id="15" idx="1"/>
                  </p:cNvCxnSpPr>
                  <p:nvPr/>
                </p:nvCxnSpPr>
                <p:spPr>
                  <a:xfrm flipV="1">
                    <a:off x="4008413" y="2373681"/>
                    <a:ext cx="731813" cy="450153"/>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1E3A0B5-D3BA-30C5-4417-C7011BF95906}"/>
                      </a:ext>
                    </a:extLst>
                  </p:cNvPr>
                  <p:cNvCxnSpPr>
                    <a:cxnSpLocks/>
                    <a:stCxn id="12" idx="3"/>
                    <a:endCxn id="10" idx="1"/>
                  </p:cNvCxnSpPr>
                  <p:nvPr/>
                </p:nvCxnSpPr>
                <p:spPr>
                  <a:xfrm flipH="1" flipV="1">
                    <a:off x="4008413" y="3340521"/>
                    <a:ext cx="702734" cy="26978"/>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9C4E946F-DCEB-6072-6A00-163F8EFF95EC}"/>
                    </a:ext>
                  </a:extLst>
                </p:cNvPr>
                <p:cNvSpPr txBox="1"/>
                <p:nvPr/>
              </p:nvSpPr>
              <p:spPr>
                <a:xfrm>
                  <a:off x="2763719" y="2024469"/>
                  <a:ext cx="3034933" cy="2123658"/>
                </a:xfrm>
                <a:prstGeom prst="rect">
                  <a:avLst/>
                </a:prstGeom>
                <a:noFill/>
              </p:spPr>
              <p:txBody>
                <a:bodyPr wrap="none" rtlCol="0">
                  <a:spAutoFit/>
                </a:bodyPr>
                <a:lstStyle/>
                <a:p>
                  <a:pPr algn="ctr"/>
                  <a:r>
                    <a:rPr lang="en-US" sz="6600" b="1" dirty="0"/>
                    <a:t>The</a:t>
                  </a:r>
                  <a:br>
                    <a:rPr lang="en-US" sz="6600" b="1" dirty="0"/>
                  </a:br>
                  <a:r>
                    <a:rPr lang="en-US" sz="6600" b="1" dirty="0"/>
                    <a:t>Internet</a:t>
                  </a:r>
                </a:p>
              </p:txBody>
            </p:sp>
          </p:grpSp>
        </p:grpSp>
        <p:sp>
          <p:nvSpPr>
            <p:cNvPr id="121" name="TextBox 120">
              <a:extLst>
                <a:ext uri="{FF2B5EF4-FFF2-40B4-BE49-F238E27FC236}">
                  <a16:creationId xmlns:a16="http://schemas.microsoft.com/office/drawing/2014/main" id="{D5B1CA1F-208A-EA05-9411-6383C4476AFA}"/>
                </a:ext>
              </a:extLst>
            </p:cNvPr>
            <p:cNvSpPr txBox="1"/>
            <p:nvPr/>
          </p:nvSpPr>
          <p:spPr>
            <a:xfrm>
              <a:off x="1438814" y="5943600"/>
              <a:ext cx="3460371" cy="523220"/>
            </a:xfrm>
            <a:prstGeom prst="rect">
              <a:avLst/>
            </a:prstGeom>
            <a:noFill/>
          </p:spPr>
          <p:txBody>
            <a:bodyPr wrap="none" rtlCol="0">
              <a:spAutoFit/>
            </a:bodyPr>
            <a:lstStyle/>
            <a:p>
              <a:pPr algn="ctr"/>
              <a:r>
                <a:rPr lang="en-US" sz="2800" dirty="0">
                  <a:solidFill>
                    <a:srgbClr val="7030A0"/>
                  </a:solidFill>
                </a:rPr>
                <a:t>Normal Internet usage</a:t>
              </a:r>
            </a:p>
          </p:txBody>
        </p:sp>
      </p:grpSp>
      <p:grpSp>
        <p:nvGrpSpPr>
          <p:cNvPr id="124" name="Group 123">
            <a:extLst>
              <a:ext uri="{FF2B5EF4-FFF2-40B4-BE49-F238E27FC236}">
                <a16:creationId xmlns:a16="http://schemas.microsoft.com/office/drawing/2014/main" id="{B5920E05-1B0A-25CD-DA28-4E0D23BD8225}"/>
              </a:ext>
            </a:extLst>
          </p:cNvPr>
          <p:cNvGrpSpPr/>
          <p:nvPr/>
        </p:nvGrpSpPr>
        <p:grpSpPr>
          <a:xfrm>
            <a:off x="6400800" y="1828800"/>
            <a:ext cx="4937760" cy="4638020"/>
            <a:chOff x="6400800" y="1828800"/>
            <a:chExt cx="4937760" cy="4638020"/>
          </a:xfrm>
        </p:grpSpPr>
        <p:grpSp>
          <p:nvGrpSpPr>
            <p:cNvPr id="120" name="Group 119">
              <a:extLst>
                <a:ext uri="{FF2B5EF4-FFF2-40B4-BE49-F238E27FC236}">
                  <a16:creationId xmlns:a16="http://schemas.microsoft.com/office/drawing/2014/main" id="{498B838B-9A4D-CE90-439D-29FB14ACC06C}"/>
                </a:ext>
              </a:extLst>
            </p:cNvPr>
            <p:cNvGrpSpPr/>
            <p:nvPr/>
          </p:nvGrpSpPr>
          <p:grpSpPr>
            <a:xfrm>
              <a:off x="6400800" y="1828800"/>
              <a:ext cx="4937760" cy="4114800"/>
              <a:chOff x="6400800" y="1828800"/>
              <a:chExt cx="4937760" cy="4114800"/>
            </a:xfrm>
          </p:grpSpPr>
          <p:sp>
            <p:nvSpPr>
              <p:cNvPr id="77" name="Rectangle: Rounded Corners 76">
                <a:extLst>
                  <a:ext uri="{FF2B5EF4-FFF2-40B4-BE49-F238E27FC236}">
                    <a16:creationId xmlns:a16="http://schemas.microsoft.com/office/drawing/2014/main" id="{FBAE9502-918A-5821-3517-EA5A5880F4E7}"/>
                  </a:ext>
                </a:extLst>
              </p:cNvPr>
              <p:cNvSpPr/>
              <p:nvPr/>
            </p:nvSpPr>
            <p:spPr>
              <a:xfrm>
                <a:off x="6400800" y="5029200"/>
                <a:ext cx="914400" cy="548640"/>
              </a:xfrm>
              <a:prstGeom prst="roundRect">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Your device</a:t>
                </a:r>
              </a:p>
            </p:txBody>
          </p:sp>
          <p:grpSp>
            <p:nvGrpSpPr>
              <p:cNvPr id="79" name="Group 78">
                <a:extLst>
                  <a:ext uri="{FF2B5EF4-FFF2-40B4-BE49-F238E27FC236}">
                    <a16:creationId xmlns:a16="http://schemas.microsoft.com/office/drawing/2014/main" id="{F70BF629-A1A7-0F02-DCCB-96EA213B9258}"/>
                  </a:ext>
                </a:extLst>
              </p:cNvPr>
              <p:cNvGrpSpPr/>
              <p:nvPr/>
            </p:nvGrpSpPr>
            <p:grpSpPr>
              <a:xfrm>
                <a:off x="7315200" y="1828800"/>
                <a:ext cx="3661280" cy="2152015"/>
                <a:chOff x="2450546" y="2010291"/>
                <a:chExt cx="3661280" cy="2152015"/>
              </a:xfrm>
            </p:grpSpPr>
            <p:grpSp>
              <p:nvGrpSpPr>
                <p:cNvPr id="80" name="Group 79">
                  <a:extLst>
                    <a:ext uri="{FF2B5EF4-FFF2-40B4-BE49-F238E27FC236}">
                      <a16:creationId xmlns:a16="http://schemas.microsoft.com/office/drawing/2014/main" id="{B8B89573-C4C7-B600-2D6B-57865DF2014E}"/>
                    </a:ext>
                  </a:extLst>
                </p:cNvPr>
                <p:cNvGrpSpPr/>
                <p:nvPr/>
              </p:nvGrpSpPr>
              <p:grpSpPr>
                <a:xfrm>
                  <a:off x="2450546" y="2010291"/>
                  <a:ext cx="3661280" cy="2152015"/>
                  <a:chOff x="2450546" y="1825625"/>
                  <a:chExt cx="3661280" cy="2152015"/>
                </a:xfrm>
              </p:grpSpPr>
              <p:sp>
                <p:nvSpPr>
                  <p:cNvPr id="82" name="Cloud 81">
                    <a:extLst>
                      <a:ext uri="{FF2B5EF4-FFF2-40B4-BE49-F238E27FC236}">
                        <a16:creationId xmlns:a16="http://schemas.microsoft.com/office/drawing/2014/main" id="{0F0BD6E4-77D0-FF33-0441-50F0CF04C9A6}"/>
                      </a:ext>
                    </a:extLst>
                  </p:cNvPr>
                  <p:cNvSpPr/>
                  <p:nvPr/>
                </p:nvSpPr>
                <p:spPr>
                  <a:xfrm>
                    <a:off x="3017813" y="3429000"/>
                    <a:ext cx="914400" cy="548640"/>
                  </a:xfrm>
                  <a:prstGeom prst="cloud">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3" name="Cloud 82">
                    <a:extLst>
                      <a:ext uri="{FF2B5EF4-FFF2-40B4-BE49-F238E27FC236}">
                        <a16:creationId xmlns:a16="http://schemas.microsoft.com/office/drawing/2014/main" id="{9C4BE5ED-AC60-F61E-BC8D-7D22D6433CFC}"/>
                      </a:ext>
                    </a:extLst>
                  </p:cNvPr>
                  <p:cNvSpPr/>
                  <p:nvPr/>
                </p:nvSpPr>
                <p:spPr>
                  <a:xfrm>
                    <a:off x="2450546" y="2704570"/>
                    <a:ext cx="914400" cy="548640"/>
                  </a:xfrm>
                  <a:prstGeom prst="cloud">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Cloud 83">
                    <a:extLst>
                      <a:ext uri="{FF2B5EF4-FFF2-40B4-BE49-F238E27FC236}">
                        <a16:creationId xmlns:a16="http://schemas.microsoft.com/office/drawing/2014/main" id="{63EEE27E-0049-0057-26E6-8E267D913709}"/>
                      </a:ext>
                    </a:extLst>
                  </p:cNvPr>
                  <p:cNvSpPr/>
                  <p:nvPr/>
                </p:nvSpPr>
                <p:spPr>
                  <a:xfrm>
                    <a:off x="3551213" y="2792465"/>
                    <a:ext cx="914400" cy="548640"/>
                  </a:xfrm>
                  <a:prstGeom prst="cloud">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5" name="Cloud 84">
                    <a:extLst>
                      <a:ext uri="{FF2B5EF4-FFF2-40B4-BE49-F238E27FC236}">
                        <a16:creationId xmlns:a16="http://schemas.microsoft.com/office/drawing/2014/main" id="{A5B40445-4737-43E5-19C8-33CF49ACFB86}"/>
                      </a:ext>
                    </a:extLst>
                  </p:cNvPr>
                  <p:cNvSpPr/>
                  <p:nvPr/>
                </p:nvSpPr>
                <p:spPr>
                  <a:xfrm>
                    <a:off x="3254880" y="2060945"/>
                    <a:ext cx="914400" cy="548640"/>
                  </a:xfrm>
                  <a:prstGeom prst="cloud">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6" name="Cloud 85">
                    <a:extLst>
                      <a:ext uri="{FF2B5EF4-FFF2-40B4-BE49-F238E27FC236}">
                        <a16:creationId xmlns:a16="http://schemas.microsoft.com/office/drawing/2014/main" id="{79351973-60C9-3D5F-7447-17F12694AC0F}"/>
                      </a:ext>
                    </a:extLst>
                  </p:cNvPr>
                  <p:cNvSpPr/>
                  <p:nvPr/>
                </p:nvSpPr>
                <p:spPr>
                  <a:xfrm>
                    <a:off x="4253947" y="3336130"/>
                    <a:ext cx="914400" cy="548640"/>
                  </a:xfrm>
                  <a:prstGeom prst="cloud">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7" name="Cloud 86">
                    <a:extLst>
                      <a:ext uri="{FF2B5EF4-FFF2-40B4-BE49-F238E27FC236}">
                        <a16:creationId xmlns:a16="http://schemas.microsoft.com/office/drawing/2014/main" id="{C976B033-1C13-9DE7-F1C7-4FC9E4921D15}"/>
                      </a:ext>
                    </a:extLst>
                  </p:cNvPr>
                  <p:cNvSpPr/>
                  <p:nvPr/>
                </p:nvSpPr>
                <p:spPr>
                  <a:xfrm>
                    <a:off x="5197426" y="2978890"/>
                    <a:ext cx="914400" cy="548640"/>
                  </a:xfrm>
                  <a:prstGeom prst="cloud">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8" name="Cloud 87">
                    <a:extLst>
                      <a:ext uri="{FF2B5EF4-FFF2-40B4-BE49-F238E27FC236}">
                        <a16:creationId xmlns:a16="http://schemas.microsoft.com/office/drawing/2014/main" id="{440FCB59-1979-5AE9-EDE0-3560D38CE1D9}"/>
                      </a:ext>
                    </a:extLst>
                  </p:cNvPr>
                  <p:cNvSpPr/>
                  <p:nvPr/>
                </p:nvSpPr>
                <p:spPr>
                  <a:xfrm>
                    <a:off x="4592613" y="2430250"/>
                    <a:ext cx="914400" cy="548640"/>
                  </a:xfrm>
                  <a:prstGeom prst="cloud">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9" name="Cloud 88">
                    <a:extLst>
                      <a:ext uri="{FF2B5EF4-FFF2-40B4-BE49-F238E27FC236}">
                        <a16:creationId xmlns:a16="http://schemas.microsoft.com/office/drawing/2014/main" id="{89F52B94-C4E8-0825-4137-9185B222209A}"/>
                      </a:ext>
                    </a:extLst>
                  </p:cNvPr>
                  <p:cNvSpPr/>
                  <p:nvPr/>
                </p:nvSpPr>
                <p:spPr>
                  <a:xfrm>
                    <a:off x="4283026" y="1825625"/>
                    <a:ext cx="914400" cy="548640"/>
                  </a:xfrm>
                  <a:prstGeom prst="cloud">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90" name="Straight Arrow Connector 89">
                    <a:extLst>
                      <a:ext uri="{FF2B5EF4-FFF2-40B4-BE49-F238E27FC236}">
                        <a16:creationId xmlns:a16="http://schemas.microsoft.com/office/drawing/2014/main" id="{E93996F5-2565-80E1-2ED5-2A66C05BA901}"/>
                      </a:ext>
                    </a:extLst>
                  </p:cNvPr>
                  <p:cNvCxnSpPr>
                    <a:cxnSpLocks/>
                    <a:stCxn id="82" idx="3"/>
                    <a:endCxn id="83" idx="1"/>
                  </p:cNvCxnSpPr>
                  <p:nvPr/>
                </p:nvCxnSpPr>
                <p:spPr>
                  <a:xfrm flipH="1" flipV="1">
                    <a:off x="2907746" y="3252626"/>
                    <a:ext cx="567267" cy="207743"/>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2416C468-1419-76FD-4A7C-9395FBF262D9}"/>
                      </a:ext>
                    </a:extLst>
                  </p:cNvPr>
                  <p:cNvCxnSpPr>
                    <a:cxnSpLocks/>
                    <a:stCxn id="83" idx="3"/>
                    <a:endCxn id="85" idx="2"/>
                  </p:cNvCxnSpPr>
                  <p:nvPr/>
                </p:nvCxnSpPr>
                <p:spPr>
                  <a:xfrm flipV="1">
                    <a:off x="2907746" y="2335265"/>
                    <a:ext cx="349970" cy="400674"/>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DC89A62A-2CAA-4512-2D5A-E767B802EA88}"/>
                      </a:ext>
                    </a:extLst>
                  </p:cNvPr>
                  <p:cNvCxnSpPr>
                    <a:cxnSpLocks/>
                    <a:stCxn id="84" idx="3"/>
                    <a:endCxn id="85" idx="1"/>
                  </p:cNvCxnSpPr>
                  <p:nvPr/>
                </p:nvCxnSpPr>
                <p:spPr>
                  <a:xfrm flipH="1" flipV="1">
                    <a:off x="3712080" y="2609001"/>
                    <a:ext cx="296333" cy="214833"/>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31A23B6D-E56C-9D8F-399E-FC4FF7BD8F15}"/>
                      </a:ext>
                    </a:extLst>
                  </p:cNvPr>
                  <p:cNvCxnSpPr>
                    <a:cxnSpLocks/>
                    <a:stCxn id="89" idx="2"/>
                    <a:endCxn id="85" idx="0"/>
                  </p:cNvCxnSpPr>
                  <p:nvPr/>
                </p:nvCxnSpPr>
                <p:spPr>
                  <a:xfrm flipH="1">
                    <a:off x="4168518" y="2099945"/>
                    <a:ext cx="117344" cy="235320"/>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B1C0D9C2-C59A-D9FD-7DE5-E9FDA5B6E71F}"/>
                      </a:ext>
                    </a:extLst>
                  </p:cNvPr>
                  <p:cNvCxnSpPr>
                    <a:cxnSpLocks/>
                    <a:stCxn id="89" idx="1"/>
                    <a:endCxn id="88" idx="3"/>
                  </p:cNvCxnSpPr>
                  <p:nvPr/>
                </p:nvCxnSpPr>
                <p:spPr>
                  <a:xfrm>
                    <a:off x="4740226" y="2373681"/>
                    <a:ext cx="309587" cy="87938"/>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273A8E6E-5CC0-BE8A-2ED6-2475282FC284}"/>
                      </a:ext>
                    </a:extLst>
                  </p:cNvPr>
                  <p:cNvCxnSpPr>
                    <a:cxnSpLocks/>
                    <a:stCxn id="84" idx="0"/>
                    <a:endCxn id="88" idx="1"/>
                  </p:cNvCxnSpPr>
                  <p:nvPr/>
                </p:nvCxnSpPr>
                <p:spPr>
                  <a:xfrm flipV="1">
                    <a:off x="4464851" y="2978306"/>
                    <a:ext cx="584962" cy="88479"/>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E9086C9F-FF75-A499-3984-F3ED0CC3C352}"/>
                      </a:ext>
                    </a:extLst>
                  </p:cNvPr>
                  <p:cNvCxnSpPr>
                    <a:cxnSpLocks/>
                    <a:stCxn id="85" idx="0"/>
                    <a:endCxn id="88" idx="2"/>
                  </p:cNvCxnSpPr>
                  <p:nvPr/>
                </p:nvCxnSpPr>
                <p:spPr>
                  <a:xfrm>
                    <a:off x="4168518" y="2335265"/>
                    <a:ext cx="426931" cy="369305"/>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81512C78-162F-ED8D-864F-AE5877CC84E5}"/>
                      </a:ext>
                    </a:extLst>
                  </p:cNvPr>
                  <p:cNvCxnSpPr>
                    <a:cxnSpLocks/>
                    <a:stCxn id="82" idx="0"/>
                  </p:cNvCxnSpPr>
                  <p:nvPr/>
                </p:nvCxnSpPr>
                <p:spPr>
                  <a:xfrm flipV="1">
                    <a:off x="3931451" y="3367499"/>
                    <a:ext cx="76200" cy="335821"/>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3A94B67D-61CD-9CF2-FC63-3FF04D86627C}"/>
                      </a:ext>
                    </a:extLst>
                  </p:cNvPr>
                  <p:cNvCxnSpPr>
                    <a:cxnSpLocks/>
                    <a:stCxn id="82" idx="0"/>
                    <a:endCxn id="86" idx="2"/>
                  </p:cNvCxnSpPr>
                  <p:nvPr/>
                </p:nvCxnSpPr>
                <p:spPr>
                  <a:xfrm flipV="1">
                    <a:off x="3931451" y="3610450"/>
                    <a:ext cx="325332" cy="92870"/>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9E86215F-F218-5DA0-879E-E63B2E6CA82E}"/>
                      </a:ext>
                    </a:extLst>
                  </p:cNvPr>
                  <p:cNvCxnSpPr>
                    <a:cxnSpLocks/>
                    <a:stCxn id="83" idx="0"/>
                    <a:endCxn id="84" idx="2"/>
                  </p:cNvCxnSpPr>
                  <p:nvPr/>
                </p:nvCxnSpPr>
                <p:spPr>
                  <a:xfrm>
                    <a:off x="3364184" y="2978890"/>
                    <a:ext cx="189865" cy="87895"/>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BFA53C18-986D-C134-B7A0-171FE12AD4DB}"/>
                      </a:ext>
                    </a:extLst>
                  </p:cNvPr>
                  <p:cNvCxnSpPr>
                    <a:cxnSpLocks/>
                    <a:stCxn id="88" idx="0"/>
                    <a:endCxn id="87" idx="3"/>
                  </p:cNvCxnSpPr>
                  <p:nvPr/>
                </p:nvCxnSpPr>
                <p:spPr>
                  <a:xfrm>
                    <a:off x="5506251" y="2704570"/>
                    <a:ext cx="148375" cy="305689"/>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C809F105-0111-2CB6-A66D-56A84E7C8CF3}"/>
                      </a:ext>
                    </a:extLst>
                  </p:cNvPr>
                  <p:cNvCxnSpPr>
                    <a:cxnSpLocks/>
                    <a:stCxn id="86" idx="0"/>
                    <a:endCxn id="87" idx="1"/>
                  </p:cNvCxnSpPr>
                  <p:nvPr/>
                </p:nvCxnSpPr>
                <p:spPr>
                  <a:xfrm flipV="1">
                    <a:off x="5167585" y="3526946"/>
                    <a:ext cx="487041" cy="83504"/>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D30C91BA-F9DD-836C-B289-11CFFAA93C8E}"/>
                      </a:ext>
                    </a:extLst>
                  </p:cNvPr>
                  <p:cNvCxnSpPr>
                    <a:cxnSpLocks/>
                    <a:stCxn id="84" idx="0"/>
                    <a:endCxn id="87" idx="2"/>
                  </p:cNvCxnSpPr>
                  <p:nvPr/>
                </p:nvCxnSpPr>
                <p:spPr>
                  <a:xfrm>
                    <a:off x="4464851" y="3066785"/>
                    <a:ext cx="735411" cy="186425"/>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AC1D6DB1-DCF8-8FF8-1494-E71011F56F5F}"/>
                      </a:ext>
                    </a:extLst>
                  </p:cNvPr>
                  <p:cNvCxnSpPr>
                    <a:cxnSpLocks/>
                    <a:stCxn id="83" idx="0"/>
                    <a:endCxn id="85" idx="1"/>
                  </p:cNvCxnSpPr>
                  <p:nvPr/>
                </p:nvCxnSpPr>
                <p:spPr>
                  <a:xfrm flipV="1">
                    <a:off x="3364184" y="2609001"/>
                    <a:ext cx="347896" cy="369889"/>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BFE41215-6C5D-6120-82FF-D38515F40108}"/>
                      </a:ext>
                    </a:extLst>
                  </p:cNvPr>
                  <p:cNvCxnSpPr>
                    <a:cxnSpLocks/>
                    <a:stCxn id="86" idx="3"/>
                    <a:endCxn id="88" idx="1"/>
                  </p:cNvCxnSpPr>
                  <p:nvPr/>
                </p:nvCxnSpPr>
                <p:spPr>
                  <a:xfrm flipV="1">
                    <a:off x="4711147" y="2978306"/>
                    <a:ext cx="338666" cy="389193"/>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71C1395F-6802-82A7-4255-5B8DE037D278}"/>
                      </a:ext>
                    </a:extLst>
                  </p:cNvPr>
                  <p:cNvCxnSpPr>
                    <a:cxnSpLocks/>
                    <a:stCxn id="84" idx="3"/>
                    <a:endCxn id="89" idx="1"/>
                  </p:cNvCxnSpPr>
                  <p:nvPr/>
                </p:nvCxnSpPr>
                <p:spPr>
                  <a:xfrm flipV="1">
                    <a:off x="4008413" y="2373681"/>
                    <a:ext cx="731813" cy="450153"/>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B2B544E5-BE6F-533A-D931-2C311679B020}"/>
                      </a:ext>
                    </a:extLst>
                  </p:cNvPr>
                  <p:cNvCxnSpPr>
                    <a:cxnSpLocks/>
                    <a:stCxn id="86" idx="3"/>
                    <a:endCxn id="84" idx="1"/>
                  </p:cNvCxnSpPr>
                  <p:nvPr/>
                </p:nvCxnSpPr>
                <p:spPr>
                  <a:xfrm flipH="1" flipV="1">
                    <a:off x="4008413" y="3340521"/>
                    <a:ext cx="702734" cy="26978"/>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81" name="TextBox 80">
                  <a:extLst>
                    <a:ext uri="{FF2B5EF4-FFF2-40B4-BE49-F238E27FC236}">
                      <a16:creationId xmlns:a16="http://schemas.microsoft.com/office/drawing/2014/main" id="{0CD61EDB-89EB-4C06-C049-46F4E56502E0}"/>
                    </a:ext>
                  </a:extLst>
                </p:cNvPr>
                <p:cNvSpPr txBox="1"/>
                <p:nvPr/>
              </p:nvSpPr>
              <p:spPr>
                <a:xfrm>
                  <a:off x="2763719" y="2024469"/>
                  <a:ext cx="3034933" cy="2123658"/>
                </a:xfrm>
                <a:prstGeom prst="rect">
                  <a:avLst/>
                </a:prstGeom>
                <a:noFill/>
              </p:spPr>
              <p:txBody>
                <a:bodyPr wrap="none" rtlCol="0">
                  <a:spAutoFit/>
                </a:bodyPr>
                <a:lstStyle/>
                <a:p>
                  <a:pPr algn="ctr"/>
                  <a:r>
                    <a:rPr lang="en-US" sz="6600" b="1" dirty="0"/>
                    <a:t>The</a:t>
                  </a:r>
                  <a:br>
                    <a:rPr lang="en-US" sz="6600" b="1" dirty="0"/>
                  </a:br>
                  <a:r>
                    <a:rPr lang="en-US" sz="6600" b="1" dirty="0"/>
                    <a:t>Internet</a:t>
                  </a:r>
                </a:p>
              </p:txBody>
            </p:sp>
          </p:grpSp>
          <p:grpSp>
            <p:nvGrpSpPr>
              <p:cNvPr id="116" name="Group 115">
                <a:extLst>
                  <a:ext uri="{FF2B5EF4-FFF2-40B4-BE49-F238E27FC236}">
                    <a16:creationId xmlns:a16="http://schemas.microsoft.com/office/drawing/2014/main" id="{83D40E46-CA3F-34AD-8A51-9D686019CBD8}"/>
                  </a:ext>
                </a:extLst>
              </p:cNvPr>
              <p:cNvGrpSpPr/>
              <p:nvPr/>
            </p:nvGrpSpPr>
            <p:grpSpPr>
              <a:xfrm>
                <a:off x="9052560" y="4572000"/>
                <a:ext cx="2286000" cy="1371600"/>
                <a:chOff x="8794295" y="4466107"/>
                <a:chExt cx="2286000" cy="1371600"/>
              </a:xfrm>
            </p:grpSpPr>
            <p:sp>
              <p:nvSpPr>
                <p:cNvPr id="107" name="Cloud 106">
                  <a:extLst>
                    <a:ext uri="{FF2B5EF4-FFF2-40B4-BE49-F238E27FC236}">
                      <a16:creationId xmlns:a16="http://schemas.microsoft.com/office/drawing/2014/main" id="{76CEA14B-7C67-3F3F-C2B8-363C0FFFA191}"/>
                    </a:ext>
                  </a:extLst>
                </p:cNvPr>
                <p:cNvSpPr/>
                <p:nvPr/>
              </p:nvSpPr>
              <p:spPr>
                <a:xfrm>
                  <a:off x="8794295" y="4466107"/>
                  <a:ext cx="2286000" cy="1371600"/>
                </a:xfrm>
                <a:prstGeom prst="cloud">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8" name="TextBox 107">
                  <a:extLst>
                    <a:ext uri="{FF2B5EF4-FFF2-40B4-BE49-F238E27FC236}">
                      <a16:creationId xmlns:a16="http://schemas.microsoft.com/office/drawing/2014/main" id="{27B5A697-D963-8694-30DF-1A134E4D580B}"/>
                    </a:ext>
                  </a:extLst>
                </p:cNvPr>
                <p:cNvSpPr txBox="1"/>
                <p:nvPr/>
              </p:nvSpPr>
              <p:spPr>
                <a:xfrm>
                  <a:off x="8887328" y="5289067"/>
                  <a:ext cx="2099934" cy="400110"/>
                </a:xfrm>
                <a:prstGeom prst="rect">
                  <a:avLst/>
                </a:prstGeom>
                <a:noFill/>
              </p:spPr>
              <p:txBody>
                <a:bodyPr wrap="none" rtlCol="0">
                  <a:spAutoFit/>
                </a:bodyPr>
                <a:lstStyle/>
                <a:p>
                  <a:pPr algn="ctr"/>
                  <a:r>
                    <a:rPr lang="en-US" sz="2000" b="1" dirty="0"/>
                    <a:t>A private network</a:t>
                  </a:r>
                </a:p>
              </p:txBody>
            </p:sp>
          </p:grpSp>
          <p:sp>
            <p:nvSpPr>
              <p:cNvPr id="109" name="Rectangle: Rounded Corners 108">
                <a:extLst>
                  <a:ext uri="{FF2B5EF4-FFF2-40B4-BE49-F238E27FC236}">
                    <a16:creationId xmlns:a16="http://schemas.microsoft.com/office/drawing/2014/main" id="{689DD559-A6D1-0A8D-6AF2-CB9CF5D67E0C}"/>
                  </a:ext>
                </a:extLst>
              </p:cNvPr>
              <p:cNvSpPr/>
              <p:nvPr/>
            </p:nvSpPr>
            <p:spPr>
              <a:xfrm>
                <a:off x="10149840" y="4754880"/>
                <a:ext cx="914400" cy="548640"/>
              </a:xfrm>
              <a:prstGeom prst="roundRect">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VPN server</a:t>
                </a:r>
              </a:p>
            </p:txBody>
          </p:sp>
          <p:cxnSp>
            <p:nvCxnSpPr>
              <p:cNvPr id="78" name="Straight Arrow Connector 77">
                <a:extLst>
                  <a:ext uri="{FF2B5EF4-FFF2-40B4-BE49-F238E27FC236}">
                    <a16:creationId xmlns:a16="http://schemas.microsoft.com/office/drawing/2014/main" id="{E10B7037-1C10-3CF5-EA94-F6A89256228B}"/>
                  </a:ext>
                </a:extLst>
              </p:cNvPr>
              <p:cNvCxnSpPr>
                <a:cxnSpLocks/>
                <a:stCxn id="77" idx="3"/>
                <a:endCxn id="109" idx="1"/>
              </p:cNvCxnSpPr>
              <p:nvPr/>
            </p:nvCxnSpPr>
            <p:spPr>
              <a:xfrm flipV="1">
                <a:off x="7315200" y="5029200"/>
                <a:ext cx="2834640" cy="274320"/>
              </a:xfrm>
              <a:prstGeom prst="straightConnector1">
                <a:avLst/>
              </a:prstGeom>
              <a:ln w="7620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37854FF0-81C1-256B-F6A4-14955795133F}"/>
                  </a:ext>
                </a:extLst>
              </p:cNvPr>
              <p:cNvCxnSpPr>
                <a:cxnSpLocks/>
                <a:stCxn id="86" idx="1"/>
                <a:endCxn id="109" idx="0"/>
              </p:cNvCxnSpPr>
              <p:nvPr/>
            </p:nvCxnSpPr>
            <p:spPr>
              <a:xfrm>
                <a:off x="9575801" y="3887361"/>
                <a:ext cx="1031239" cy="867519"/>
              </a:xfrm>
              <a:prstGeom prst="straightConnector1">
                <a:avLst/>
              </a:prstGeom>
              <a:ln w="7620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C07E08B6-8BBA-41D7-9223-6817F1DACCFB}"/>
                  </a:ext>
                </a:extLst>
              </p:cNvPr>
              <p:cNvSpPr txBox="1"/>
              <p:nvPr/>
            </p:nvSpPr>
            <p:spPr>
              <a:xfrm rot="21249501">
                <a:off x="7863840" y="4846320"/>
                <a:ext cx="1559338" cy="400110"/>
              </a:xfrm>
              <a:prstGeom prst="rect">
                <a:avLst/>
              </a:prstGeom>
              <a:noFill/>
            </p:spPr>
            <p:txBody>
              <a:bodyPr wrap="none" rtlCol="0">
                <a:spAutoFit/>
              </a:bodyPr>
              <a:lstStyle/>
              <a:p>
                <a:pPr algn="ctr"/>
                <a:r>
                  <a:rPr lang="en-US" sz="2000" b="1" dirty="0">
                    <a:solidFill>
                      <a:srgbClr val="FF0000"/>
                    </a:solidFill>
                  </a:rPr>
                  <a:t>ENCRYPTION</a:t>
                </a:r>
              </a:p>
            </p:txBody>
          </p:sp>
        </p:grpSp>
        <p:sp>
          <p:nvSpPr>
            <p:cNvPr id="122" name="TextBox 121">
              <a:extLst>
                <a:ext uri="{FF2B5EF4-FFF2-40B4-BE49-F238E27FC236}">
                  <a16:creationId xmlns:a16="http://schemas.microsoft.com/office/drawing/2014/main" id="{AD5BAAD0-E267-30DF-A6B2-180EE0DD5836}"/>
                </a:ext>
              </a:extLst>
            </p:cNvPr>
            <p:cNvSpPr txBox="1"/>
            <p:nvPr/>
          </p:nvSpPr>
          <p:spPr>
            <a:xfrm>
              <a:off x="7893291" y="5943600"/>
              <a:ext cx="1952779" cy="523220"/>
            </a:xfrm>
            <a:prstGeom prst="rect">
              <a:avLst/>
            </a:prstGeom>
            <a:noFill/>
          </p:spPr>
          <p:txBody>
            <a:bodyPr wrap="none" rtlCol="0">
              <a:spAutoFit/>
            </a:bodyPr>
            <a:lstStyle/>
            <a:p>
              <a:pPr algn="ctr"/>
              <a:r>
                <a:rPr lang="en-US" sz="2800" dirty="0">
                  <a:solidFill>
                    <a:srgbClr val="7030A0"/>
                  </a:solidFill>
                </a:rPr>
                <a:t>Using a VPN</a:t>
              </a:r>
            </a:p>
          </p:txBody>
        </p:sp>
      </p:grpSp>
      <p:sp>
        <p:nvSpPr>
          <p:cNvPr id="3" name="Arrow: Right 2">
            <a:extLst>
              <a:ext uri="{FF2B5EF4-FFF2-40B4-BE49-F238E27FC236}">
                <a16:creationId xmlns:a16="http://schemas.microsoft.com/office/drawing/2014/main" id="{32008ABA-990C-6D60-BC8C-E038ACB392A0}"/>
              </a:ext>
            </a:extLst>
          </p:cNvPr>
          <p:cNvSpPr/>
          <p:nvPr/>
        </p:nvSpPr>
        <p:spPr>
          <a:xfrm>
            <a:off x="1005840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436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fade">
                                      <p:cBhvr>
                                        <p:cTn id="11"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C889-E753-2060-C34D-3F38C6741172}"/>
              </a:ext>
            </a:extLst>
          </p:cNvPr>
          <p:cNvSpPr>
            <a:spLocks noGrp="1"/>
          </p:cNvSpPr>
          <p:nvPr>
            <p:ph type="title"/>
          </p:nvPr>
        </p:nvSpPr>
        <p:spPr/>
        <p:txBody>
          <a:bodyPr/>
          <a:lstStyle/>
          <a:p>
            <a:r>
              <a:rPr lang="en-US" dirty="0"/>
              <a:t>Virtual Private Networks (VPNs)</a:t>
            </a:r>
          </a:p>
        </p:txBody>
      </p:sp>
      <p:sp>
        <p:nvSpPr>
          <p:cNvPr id="3" name="Content Placeholder 2">
            <a:extLst>
              <a:ext uri="{FF2B5EF4-FFF2-40B4-BE49-F238E27FC236}">
                <a16:creationId xmlns:a16="http://schemas.microsoft.com/office/drawing/2014/main" id="{997D0778-DA2B-61A5-ACD7-1004F9D0F968}"/>
              </a:ext>
            </a:extLst>
          </p:cNvPr>
          <p:cNvSpPr>
            <a:spLocks noGrp="1"/>
          </p:cNvSpPr>
          <p:nvPr>
            <p:ph idx="1"/>
          </p:nvPr>
        </p:nvSpPr>
        <p:spPr/>
        <p:txBody>
          <a:bodyPr>
            <a:normAutofit lnSpcReduction="10000"/>
          </a:bodyPr>
          <a:lstStyle/>
          <a:p>
            <a:r>
              <a:rPr lang="en-US" dirty="0"/>
              <a:t>A VPN provides:</a:t>
            </a:r>
          </a:p>
          <a:p>
            <a:pPr lvl="1"/>
            <a:r>
              <a:rPr lang="en-US" dirty="0"/>
              <a:t>Access to information and services on a private network</a:t>
            </a:r>
          </a:p>
          <a:p>
            <a:pPr lvl="1"/>
            <a:r>
              <a:rPr lang="en-US" dirty="0"/>
              <a:t>Access to services for a geographic area (video streaming)</a:t>
            </a:r>
          </a:p>
          <a:p>
            <a:pPr lvl="1"/>
            <a:r>
              <a:rPr lang="en-US" dirty="0"/>
              <a:t>Some security from masking your location and providing encryption; </a:t>
            </a:r>
            <a:r>
              <a:rPr lang="en-US" dirty="0">
                <a:solidFill>
                  <a:srgbClr val="0070C0"/>
                </a:solidFill>
              </a:rPr>
              <a:t>this is particularly useful when using free public </a:t>
            </a:r>
            <a:r>
              <a:rPr lang="en-US" dirty="0" err="1">
                <a:solidFill>
                  <a:srgbClr val="0070C0"/>
                </a:solidFill>
              </a:rPr>
              <a:t>WiFi</a:t>
            </a:r>
            <a:endParaRPr lang="en-US" dirty="0">
              <a:solidFill>
                <a:srgbClr val="0070C0"/>
              </a:solidFill>
            </a:endParaRPr>
          </a:p>
          <a:p>
            <a:r>
              <a:rPr lang="en-US" dirty="0"/>
              <a:t>VPNs also involve:</a:t>
            </a:r>
          </a:p>
          <a:p>
            <a:pPr lvl="1"/>
            <a:r>
              <a:rPr lang="en-US" dirty="0"/>
              <a:t>Delay—light and electricity do take time to cross long distances</a:t>
            </a:r>
          </a:p>
          <a:p>
            <a:pPr lvl="1"/>
            <a:r>
              <a:rPr lang="en-US" dirty="0"/>
              <a:t>Extending trust to the VPN provider who sees all of your Internet traffic (at least the destination—what web sites you are using)</a:t>
            </a:r>
          </a:p>
          <a:p>
            <a:pPr lvl="1"/>
            <a:r>
              <a:rPr lang="en-US" dirty="0"/>
              <a:t>Fees, if provided commercially</a:t>
            </a:r>
          </a:p>
          <a:p>
            <a:r>
              <a:rPr lang="en-US" dirty="0"/>
              <a:t>Make conscious decisions about when to use VPNs</a:t>
            </a:r>
          </a:p>
          <a:p>
            <a:endParaRPr lang="en-US" dirty="0"/>
          </a:p>
        </p:txBody>
      </p:sp>
      <p:sp>
        <p:nvSpPr>
          <p:cNvPr id="4" name="Arrow: Right 3">
            <a:extLst>
              <a:ext uri="{FF2B5EF4-FFF2-40B4-BE49-F238E27FC236}">
                <a16:creationId xmlns:a16="http://schemas.microsoft.com/office/drawing/2014/main" id="{A5E77B7E-3349-A02C-F0B3-B81B29241470}"/>
              </a:ext>
            </a:extLst>
          </p:cNvPr>
          <p:cNvSpPr/>
          <p:nvPr/>
        </p:nvSpPr>
        <p:spPr>
          <a:xfrm>
            <a:off x="1014984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52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6A981-B765-CF14-D478-19A43A6B216D}"/>
              </a:ext>
            </a:extLst>
          </p:cNvPr>
          <p:cNvSpPr>
            <a:spLocks noGrp="1"/>
          </p:cNvSpPr>
          <p:nvPr>
            <p:ph type="title"/>
          </p:nvPr>
        </p:nvSpPr>
        <p:spPr/>
        <p:txBody>
          <a:bodyPr/>
          <a:lstStyle/>
          <a:p>
            <a:r>
              <a:rPr lang="en-US" dirty="0"/>
              <a:t>The Internet of Things and “Smart” Homes</a:t>
            </a:r>
          </a:p>
        </p:txBody>
      </p:sp>
      <p:sp>
        <p:nvSpPr>
          <p:cNvPr id="3" name="Content Placeholder 2">
            <a:extLst>
              <a:ext uri="{FF2B5EF4-FFF2-40B4-BE49-F238E27FC236}">
                <a16:creationId xmlns:a16="http://schemas.microsoft.com/office/drawing/2014/main" id="{203168CE-0583-A5DA-4F38-A61456BA1FB7}"/>
              </a:ext>
            </a:extLst>
          </p:cNvPr>
          <p:cNvSpPr>
            <a:spLocks noGrp="1"/>
          </p:cNvSpPr>
          <p:nvPr>
            <p:ph idx="1"/>
          </p:nvPr>
        </p:nvSpPr>
        <p:spPr/>
        <p:txBody>
          <a:bodyPr>
            <a:normAutofit fontScale="92500"/>
          </a:bodyPr>
          <a:lstStyle/>
          <a:p>
            <a:r>
              <a:rPr lang="en-US" dirty="0"/>
              <a:t>Internet of Things (IoT): Billions of devices connected to the Internet</a:t>
            </a:r>
          </a:p>
          <a:p>
            <a:r>
              <a:rPr lang="en-US" dirty="0"/>
              <a:t>“Smart” homes have multiple connected devices</a:t>
            </a:r>
          </a:p>
          <a:p>
            <a:pPr lvl="1"/>
            <a:r>
              <a:rPr lang="en-US" dirty="0"/>
              <a:t>Thermostat, refrigerator, televisions, light bulbs, </a:t>
            </a:r>
            <a:r>
              <a:rPr lang="en-US" u="sng" dirty="0"/>
              <a:t>cameras</a:t>
            </a:r>
            <a:r>
              <a:rPr lang="en-US" dirty="0"/>
              <a:t>, door locks, garage door opener, etc.</a:t>
            </a:r>
          </a:p>
          <a:p>
            <a:r>
              <a:rPr lang="en-US" dirty="0"/>
              <a:t>How are these devices secured?</a:t>
            </a:r>
          </a:p>
          <a:p>
            <a:r>
              <a:rPr lang="en-US" dirty="0"/>
              <a:t>Often have default user names and passwords</a:t>
            </a:r>
          </a:p>
          <a:p>
            <a:r>
              <a:rPr lang="en-US" dirty="0"/>
              <a:t>“Botnets” can include IoT devices and can be used for Distributed Denial of Service (DDoS) attacks, which means flooding a server with so much information that it can’t respond to legitimate clients</a:t>
            </a:r>
          </a:p>
          <a:p>
            <a:r>
              <a:rPr lang="en-US" dirty="0"/>
              <a:t>If you do use “smart” devices in your home, don’t leave them unsecured</a:t>
            </a:r>
          </a:p>
        </p:txBody>
      </p:sp>
      <p:sp>
        <p:nvSpPr>
          <p:cNvPr id="4" name="Arrow: Right 3">
            <a:extLst>
              <a:ext uri="{FF2B5EF4-FFF2-40B4-BE49-F238E27FC236}">
                <a16:creationId xmlns:a16="http://schemas.microsoft.com/office/drawing/2014/main" id="{58BBA639-0F2C-69B8-63E5-E6DB5C221564}"/>
              </a:ext>
            </a:extLst>
          </p:cNvPr>
          <p:cNvSpPr/>
          <p:nvPr/>
        </p:nvSpPr>
        <p:spPr>
          <a:xfrm>
            <a:off x="1024128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53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6029-AC2C-A2C3-4805-24F609FFFEB6}"/>
              </a:ext>
            </a:extLst>
          </p:cNvPr>
          <p:cNvSpPr>
            <a:spLocks noGrp="1"/>
          </p:cNvSpPr>
          <p:nvPr>
            <p:ph type="title"/>
          </p:nvPr>
        </p:nvSpPr>
        <p:spPr/>
        <p:txBody>
          <a:bodyPr/>
          <a:lstStyle/>
          <a:p>
            <a:r>
              <a:rPr lang="en-US" dirty="0"/>
              <a:t>Cloud Services</a:t>
            </a:r>
          </a:p>
        </p:txBody>
      </p:sp>
      <p:sp>
        <p:nvSpPr>
          <p:cNvPr id="3" name="Content Placeholder 2">
            <a:extLst>
              <a:ext uri="{FF2B5EF4-FFF2-40B4-BE49-F238E27FC236}">
                <a16:creationId xmlns:a16="http://schemas.microsoft.com/office/drawing/2014/main" id="{A93A885E-B488-E8B0-FEC0-8FC410E6F913}"/>
              </a:ext>
            </a:extLst>
          </p:cNvPr>
          <p:cNvSpPr>
            <a:spLocks noGrp="1"/>
          </p:cNvSpPr>
          <p:nvPr>
            <p:ph idx="1"/>
          </p:nvPr>
        </p:nvSpPr>
        <p:spPr/>
        <p:txBody>
          <a:bodyPr>
            <a:normAutofit fontScale="92500" lnSpcReduction="10000"/>
          </a:bodyPr>
          <a:lstStyle/>
          <a:p>
            <a:r>
              <a:rPr lang="en-US" dirty="0"/>
              <a:t>Sometimes when we use computers and mobile phones, the software, information, and processing power comes from our device</a:t>
            </a:r>
          </a:p>
          <a:p>
            <a:r>
              <a:rPr lang="en-US" dirty="0"/>
              <a:t>Sometimes, it comes from computers far away from us—these computers provide “cloud” services</a:t>
            </a:r>
          </a:p>
          <a:p>
            <a:r>
              <a:rPr lang="en-US" dirty="0"/>
              <a:t>Major cloud service providers for regular computer users include Microsoft Office 365 and Google (Drive, etc.); there are many others</a:t>
            </a:r>
          </a:p>
          <a:p>
            <a:r>
              <a:rPr lang="en-US" dirty="0"/>
              <a:t>Major providers typically have good security, but remember that you are extending trust to them</a:t>
            </a:r>
          </a:p>
          <a:p>
            <a:r>
              <a:rPr lang="en-US" dirty="0"/>
              <a:t>You may also be giving up some rights to your data; you probably use these services, but have you read all of the Terms and Conditions of service?</a:t>
            </a:r>
          </a:p>
          <a:p>
            <a:r>
              <a:rPr lang="en-US" dirty="0"/>
              <a:t>Make conscious decisions about what information you put online</a:t>
            </a:r>
          </a:p>
        </p:txBody>
      </p:sp>
      <p:sp>
        <p:nvSpPr>
          <p:cNvPr id="4" name="Arrow: Right 3">
            <a:extLst>
              <a:ext uri="{FF2B5EF4-FFF2-40B4-BE49-F238E27FC236}">
                <a16:creationId xmlns:a16="http://schemas.microsoft.com/office/drawing/2014/main" id="{CC620C67-EFE4-0BA6-0306-2B09F38B1962}"/>
              </a:ext>
            </a:extLst>
          </p:cNvPr>
          <p:cNvSpPr/>
          <p:nvPr/>
        </p:nvSpPr>
        <p:spPr>
          <a:xfrm>
            <a:off x="1033272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70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BEA6E-2B9E-8A9C-2633-49950F81761D}"/>
              </a:ext>
            </a:extLst>
          </p:cNvPr>
          <p:cNvSpPr>
            <a:spLocks noGrp="1"/>
          </p:cNvSpPr>
          <p:nvPr>
            <p:ph type="title"/>
          </p:nvPr>
        </p:nvSpPr>
        <p:spPr/>
        <p:txBody>
          <a:bodyPr/>
          <a:lstStyle/>
          <a:p>
            <a:r>
              <a:rPr lang="en-US" dirty="0"/>
              <a:t>Data Stored by Desired Services</a:t>
            </a:r>
          </a:p>
        </p:txBody>
      </p:sp>
      <p:sp>
        <p:nvSpPr>
          <p:cNvPr id="3" name="Content Placeholder 2">
            <a:extLst>
              <a:ext uri="{FF2B5EF4-FFF2-40B4-BE49-F238E27FC236}">
                <a16:creationId xmlns:a16="http://schemas.microsoft.com/office/drawing/2014/main" id="{A2E54538-A0FE-A32C-98D7-3CEAAA091D0C}"/>
              </a:ext>
            </a:extLst>
          </p:cNvPr>
          <p:cNvSpPr>
            <a:spLocks noGrp="1"/>
          </p:cNvSpPr>
          <p:nvPr>
            <p:ph idx="1"/>
          </p:nvPr>
        </p:nvSpPr>
        <p:spPr/>
        <p:txBody>
          <a:bodyPr>
            <a:normAutofit/>
          </a:bodyPr>
          <a:lstStyle/>
          <a:p>
            <a:r>
              <a:rPr lang="en-US" dirty="0"/>
              <a:t>It’s fair to question how free services survive as businesses; when the service is free to you, </a:t>
            </a:r>
            <a:r>
              <a:rPr lang="en-US" i="1" dirty="0">
                <a:solidFill>
                  <a:srgbClr val="0070C0"/>
                </a:solidFill>
              </a:rPr>
              <a:t>you</a:t>
            </a:r>
            <a:r>
              <a:rPr lang="en-US" dirty="0"/>
              <a:t> are the product</a:t>
            </a:r>
          </a:p>
          <a:p>
            <a:endParaRPr lang="en-US" dirty="0"/>
          </a:p>
          <a:p>
            <a:r>
              <a:rPr lang="en-US" dirty="0"/>
              <a:t>Legitimate service providers keep a lot of information about you that you have willingly shared; you have agreed to this</a:t>
            </a:r>
          </a:p>
          <a:p>
            <a:endParaRPr lang="en-US" dirty="0"/>
          </a:p>
          <a:p>
            <a:r>
              <a:rPr lang="en-US" dirty="0"/>
              <a:t>Examples of common companies that keep your data include Google, Apple, Facebook, Twitter, Snapchat, Instagram, LinkedIn, Spotify, Tinder, Experian, and many more</a:t>
            </a:r>
          </a:p>
        </p:txBody>
      </p:sp>
      <p:sp>
        <p:nvSpPr>
          <p:cNvPr id="4" name="Arrow: Right 3">
            <a:extLst>
              <a:ext uri="{FF2B5EF4-FFF2-40B4-BE49-F238E27FC236}">
                <a16:creationId xmlns:a16="http://schemas.microsoft.com/office/drawing/2014/main" id="{A8C64F73-126D-C5C5-4D1D-1C116B44C1E4}"/>
              </a:ext>
            </a:extLst>
          </p:cNvPr>
          <p:cNvSpPr/>
          <p:nvPr/>
        </p:nvSpPr>
        <p:spPr>
          <a:xfrm>
            <a:off x="1042416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73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BEA6E-2B9E-8A9C-2633-49950F81761D}"/>
              </a:ext>
            </a:extLst>
          </p:cNvPr>
          <p:cNvSpPr>
            <a:spLocks noGrp="1"/>
          </p:cNvSpPr>
          <p:nvPr>
            <p:ph type="title"/>
          </p:nvPr>
        </p:nvSpPr>
        <p:spPr/>
        <p:txBody>
          <a:bodyPr/>
          <a:lstStyle/>
          <a:p>
            <a:r>
              <a:rPr lang="en-US" dirty="0"/>
              <a:t>Data Stored by Desired Services</a:t>
            </a:r>
          </a:p>
        </p:txBody>
      </p:sp>
      <p:sp>
        <p:nvSpPr>
          <p:cNvPr id="3" name="Content Placeholder 2">
            <a:extLst>
              <a:ext uri="{FF2B5EF4-FFF2-40B4-BE49-F238E27FC236}">
                <a16:creationId xmlns:a16="http://schemas.microsoft.com/office/drawing/2014/main" id="{A2E54538-A0FE-A32C-98D7-3CEAAA091D0C}"/>
              </a:ext>
            </a:extLst>
          </p:cNvPr>
          <p:cNvSpPr>
            <a:spLocks noGrp="1"/>
          </p:cNvSpPr>
          <p:nvPr>
            <p:ph idx="1"/>
          </p:nvPr>
        </p:nvSpPr>
        <p:spPr/>
        <p:txBody>
          <a:bodyPr>
            <a:normAutofit/>
          </a:bodyPr>
          <a:lstStyle/>
          <a:p>
            <a:r>
              <a:rPr lang="en-US" dirty="0"/>
              <a:t>If you’re curious about what they have on you, </a:t>
            </a:r>
            <a:r>
              <a:rPr lang="en-US" dirty="0">
                <a:solidFill>
                  <a:srgbClr val="00B050"/>
                </a:solidFill>
              </a:rPr>
              <a:t>you can request a copy of your personal information</a:t>
            </a:r>
            <a:r>
              <a:rPr lang="en-US" dirty="0"/>
              <a:t> (at least some of it)</a:t>
            </a:r>
          </a:p>
          <a:p>
            <a:r>
              <a:rPr lang="en-US" dirty="0"/>
              <a:t>You will be surprised at what is there</a:t>
            </a:r>
          </a:p>
          <a:p>
            <a:r>
              <a:rPr lang="en-US" dirty="0"/>
              <a:t>To find out how to do this, search online for something like “how to download personal data ______” with whatever service you use</a:t>
            </a:r>
          </a:p>
          <a:p>
            <a:endParaRPr lang="en-US" dirty="0"/>
          </a:p>
          <a:p>
            <a:r>
              <a:rPr lang="en-US" dirty="0"/>
              <a:t>If given the option to download HTML or JSON data, choose HTML</a:t>
            </a:r>
          </a:p>
          <a:p>
            <a:r>
              <a:rPr lang="en-US" dirty="0"/>
              <a:t>If you end up with JSON files somehow, they can be viewed with the Firefox browser</a:t>
            </a:r>
          </a:p>
          <a:p>
            <a:endParaRPr lang="en-US" dirty="0"/>
          </a:p>
        </p:txBody>
      </p:sp>
      <p:sp>
        <p:nvSpPr>
          <p:cNvPr id="4" name="Arrow: Right 3">
            <a:extLst>
              <a:ext uri="{FF2B5EF4-FFF2-40B4-BE49-F238E27FC236}">
                <a16:creationId xmlns:a16="http://schemas.microsoft.com/office/drawing/2014/main" id="{F0FCB79C-0D9D-902A-D4C2-115EC769805B}"/>
              </a:ext>
            </a:extLst>
          </p:cNvPr>
          <p:cNvSpPr/>
          <p:nvPr/>
        </p:nvSpPr>
        <p:spPr>
          <a:xfrm>
            <a:off x="1051560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79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D2396-5A92-9229-AD6A-348F024B7B91}"/>
              </a:ext>
            </a:extLst>
          </p:cNvPr>
          <p:cNvSpPr>
            <a:spLocks noGrp="1"/>
          </p:cNvSpPr>
          <p:nvPr>
            <p:ph type="title"/>
          </p:nvPr>
        </p:nvSpPr>
        <p:spPr/>
        <p:txBody>
          <a:bodyPr/>
          <a:lstStyle/>
          <a:p>
            <a:r>
              <a:rPr lang="en-US" dirty="0"/>
              <a:t>Data Aggregation and Brokering</a:t>
            </a:r>
          </a:p>
        </p:txBody>
      </p:sp>
      <p:sp>
        <p:nvSpPr>
          <p:cNvPr id="3" name="Content Placeholder 2">
            <a:extLst>
              <a:ext uri="{FF2B5EF4-FFF2-40B4-BE49-F238E27FC236}">
                <a16:creationId xmlns:a16="http://schemas.microsoft.com/office/drawing/2014/main" id="{F2C22EFF-65E1-0CC6-EB87-1F41B356BE74}"/>
              </a:ext>
            </a:extLst>
          </p:cNvPr>
          <p:cNvSpPr>
            <a:spLocks noGrp="1"/>
          </p:cNvSpPr>
          <p:nvPr>
            <p:ph idx="1"/>
          </p:nvPr>
        </p:nvSpPr>
        <p:spPr/>
        <p:txBody>
          <a:bodyPr>
            <a:normAutofit/>
          </a:bodyPr>
          <a:lstStyle/>
          <a:p>
            <a:r>
              <a:rPr lang="en-US" dirty="0">
                <a:solidFill>
                  <a:srgbClr val="FF0000"/>
                </a:solidFill>
              </a:rPr>
              <a:t>Data brokers</a:t>
            </a:r>
            <a:r>
              <a:rPr lang="en-US" dirty="0"/>
              <a:t> (such as </a:t>
            </a:r>
            <a:r>
              <a:rPr lang="en-US" dirty="0" err="1"/>
              <a:t>Axciom</a:t>
            </a:r>
            <a:r>
              <a:rPr lang="en-US" dirty="0"/>
              <a:t> and </a:t>
            </a:r>
            <a:r>
              <a:rPr lang="en-US" dirty="0" err="1"/>
              <a:t>Intellius</a:t>
            </a:r>
            <a:r>
              <a:rPr lang="en-US" dirty="0"/>
              <a:t>) are companies that exist to gather information by observing your habits online, and then sell the information (often to advertisers)</a:t>
            </a:r>
          </a:p>
          <a:p>
            <a:r>
              <a:rPr lang="en-US" dirty="0"/>
              <a:t>You never asked to use a service provided by them, but they gather your data anyway</a:t>
            </a:r>
          </a:p>
          <a:p>
            <a:r>
              <a:rPr lang="en-US" dirty="0"/>
              <a:t>Worried about data brokers?</a:t>
            </a:r>
          </a:p>
          <a:p>
            <a:pPr lvl="1"/>
            <a:r>
              <a:rPr lang="en-US" dirty="0"/>
              <a:t>You can temporarily opt out of each data broker’s processes</a:t>
            </a:r>
          </a:p>
          <a:p>
            <a:pPr lvl="1"/>
            <a:r>
              <a:rPr lang="en-US" dirty="0"/>
              <a:t>You can also pay for services that manage this for you</a:t>
            </a:r>
          </a:p>
        </p:txBody>
      </p:sp>
      <p:sp>
        <p:nvSpPr>
          <p:cNvPr id="4" name="Arrow: Right 3">
            <a:extLst>
              <a:ext uri="{FF2B5EF4-FFF2-40B4-BE49-F238E27FC236}">
                <a16:creationId xmlns:a16="http://schemas.microsoft.com/office/drawing/2014/main" id="{FFDDD99E-BA2F-0D68-06B2-2660916AF5B7}"/>
              </a:ext>
            </a:extLst>
          </p:cNvPr>
          <p:cNvSpPr/>
          <p:nvPr/>
        </p:nvSpPr>
        <p:spPr>
          <a:xfrm>
            <a:off x="1060704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55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25DCA-6EF9-B0EB-7FBD-5A8A47E0DB2F}"/>
              </a:ext>
            </a:extLst>
          </p:cNvPr>
          <p:cNvSpPr>
            <a:spLocks noGrp="1"/>
          </p:cNvSpPr>
          <p:nvPr>
            <p:ph type="title"/>
          </p:nvPr>
        </p:nvSpPr>
        <p:spPr/>
        <p:txBody>
          <a:bodyPr/>
          <a:lstStyle/>
          <a:p>
            <a:r>
              <a:rPr lang="en-US" dirty="0"/>
              <a:t>Pause</a:t>
            </a:r>
          </a:p>
        </p:txBody>
      </p:sp>
      <p:sp>
        <p:nvSpPr>
          <p:cNvPr id="3" name="Content Placeholder 2">
            <a:extLst>
              <a:ext uri="{FF2B5EF4-FFF2-40B4-BE49-F238E27FC236}">
                <a16:creationId xmlns:a16="http://schemas.microsoft.com/office/drawing/2014/main" id="{D291DC28-A74F-B36D-1C62-DF498B0817C0}"/>
              </a:ext>
            </a:extLst>
          </p:cNvPr>
          <p:cNvSpPr>
            <a:spLocks noGrp="1"/>
          </p:cNvSpPr>
          <p:nvPr>
            <p:ph idx="1"/>
          </p:nvPr>
        </p:nvSpPr>
        <p:spPr/>
        <p:txBody>
          <a:bodyPr/>
          <a:lstStyle/>
          <a:p>
            <a:r>
              <a:rPr lang="en-US" dirty="0"/>
              <a:t>Has any of this made you worried?</a:t>
            </a:r>
          </a:p>
          <a:p>
            <a:endParaRPr lang="en-US" dirty="0"/>
          </a:p>
          <a:p>
            <a:r>
              <a:rPr lang="en-US" dirty="0"/>
              <a:t>Don’t be intimidated; you won’t know technical details, but you can avoid being an easy target by following the basic advice I’ve given</a:t>
            </a:r>
          </a:p>
          <a:p>
            <a:endParaRPr lang="en-US" dirty="0"/>
          </a:p>
          <a:p>
            <a:r>
              <a:rPr lang="en-US" dirty="0"/>
              <a:t>Remember that I can answer questions later and post answers for you</a:t>
            </a:r>
          </a:p>
        </p:txBody>
      </p:sp>
      <p:sp>
        <p:nvSpPr>
          <p:cNvPr id="4" name="Arrow: Right 3">
            <a:extLst>
              <a:ext uri="{FF2B5EF4-FFF2-40B4-BE49-F238E27FC236}">
                <a16:creationId xmlns:a16="http://schemas.microsoft.com/office/drawing/2014/main" id="{AA0CE349-D47A-30FB-F74F-B8A575B0785D}"/>
              </a:ext>
            </a:extLst>
          </p:cNvPr>
          <p:cNvSpPr/>
          <p:nvPr/>
        </p:nvSpPr>
        <p:spPr>
          <a:xfrm>
            <a:off x="1069848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655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D857-418E-967D-54DE-6B6E3E5B9A87}"/>
              </a:ext>
            </a:extLst>
          </p:cNvPr>
          <p:cNvSpPr>
            <a:spLocks noGrp="1"/>
          </p:cNvSpPr>
          <p:nvPr>
            <p:ph type="title"/>
          </p:nvPr>
        </p:nvSpPr>
        <p:spPr/>
        <p:txBody>
          <a:bodyPr/>
          <a:lstStyle/>
          <a:p>
            <a:r>
              <a:rPr lang="en-US" dirty="0"/>
              <a:t>Old Problems, Easier Access</a:t>
            </a:r>
          </a:p>
        </p:txBody>
      </p:sp>
      <p:sp>
        <p:nvSpPr>
          <p:cNvPr id="3" name="Content Placeholder 2">
            <a:extLst>
              <a:ext uri="{FF2B5EF4-FFF2-40B4-BE49-F238E27FC236}">
                <a16:creationId xmlns:a16="http://schemas.microsoft.com/office/drawing/2014/main" id="{93115053-5285-59EB-D0C1-0A3628E7BB1D}"/>
              </a:ext>
            </a:extLst>
          </p:cNvPr>
          <p:cNvSpPr>
            <a:spLocks noGrp="1"/>
          </p:cNvSpPr>
          <p:nvPr>
            <p:ph idx="1"/>
          </p:nvPr>
        </p:nvSpPr>
        <p:spPr/>
        <p:txBody>
          <a:bodyPr>
            <a:normAutofit fontScale="92500" lnSpcReduction="10000"/>
          </a:bodyPr>
          <a:lstStyle/>
          <a:p>
            <a:r>
              <a:rPr lang="en-US" dirty="0"/>
              <a:t>There are many serious dangers which are now able to reach us more easily because of the Internet</a:t>
            </a:r>
          </a:p>
          <a:p>
            <a:r>
              <a:rPr lang="en-US" dirty="0"/>
              <a:t>Many of these dangers are </a:t>
            </a:r>
            <a:r>
              <a:rPr lang="en-US" b="1" u="sng" dirty="0"/>
              <a:t>addictive</a:t>
            </a:r>
            <a:r>
              <a:rPr lang="en-US" dirty="0"/>
              <a:t>; addiction changes the chemistry of our brains and removes our ability to make good choices</a:t>
            </a:r>
          </a:p>
          <a:p>
            <a:r>
              <a:rPr lang="en-US" dirty="0"/>
              <a:t>Many of these dangers are marked by a seeming shortcut or alternative to the good things God has provided for us</a:t>
            </a:r>
          </a:p>
          <a:p>
            <a:r>
              <a:rPr lang="en-US" dirty="0"/>
              <a:t>When we know we’re doing something wrong, we tend to want to do it in </a:t>
            </a:r>
            <a:r>
              <a:rPr lang="en-US" b="1" dirty="0">
                <a:solidFill>
                  <a:srgbClr val="FF0000"/>
                </a:solidFill>
              </a:rPr>
              <a:t>secrecy</a:t>
            </a:r>
            <a:r>
              <a:rPr lang="en-US" dirty="0"/>
              <a:t>—using the Internet alone, or with screens that are not visible to others; avoiding those situations can ward off problems</a:t>
            </a:r>
          </a:p>
          <a:p>
            <a:r>
              <a:rPr lang="en-US" dirty="0"/>
              <a:t>Impaired judgment comes from BLAST—when we are Bored, Lonely, Angry, Scared/Sad/Stressed out, or Tired—so we should be more cautious then</a:t>
            </a:r>
          </a:p>
          <a:p>
            <a:pPr lvl="1"/>
            <a:endParaRPr lang="en-US" dirty="0"/>
          </a:p>
        </p:txBody>
      </p:sp>
      <p:sp>
        <p:nvSpPr>
          <p:cNvPr id="4" name="Arrow: Right 3">
            <a:extLst>
              <a:ext uri="{FF2B5EF4-FFF2-40B4-BE49-F238E27FC236}">
                <a16:creationId xmlns:a16="http://schemas.microsoft.com/office/drawing/2014/main" id="{5A08CFC2-1A29-571A-B741-34B912A52647}"/>
              </a:ext>
            </a:extLst>
          </p:cNvPr>
          <p:cNvSpPr/>
          <p:nvPr/>
        </p:nvSpPr>
        <p:spPr>
          <a:xfrm>
            <a:off x="1078992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30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033BF-7D59-69F3-6CC2-B0F6C65E0DFA}"/>
              </a:ext>
            </a:extLst>
          </p:cNvPr>
          <p:cNvSpPr>
            <a:spLocks noGrp="1"/>
          </p:cNvSpPr>
          <p:nvPr>
            <p:ph type="title"/>
          </p:nvPr>
        </p:nvSpPr>
        <p:spPr/>
        <p:txBody>
          <a:bodyPr/>
          <a:lstStyle/>
          <a:p>
            <a:r>
              <a:rPr lang="en-US" dirty="0"/>
              <a:t>Why are we talking about it?  A comparison:</a:t>
            </a:r>
          </a:p>
        </p:txBody>
      </p:sp>
      <p:graphicFrame>
        <p:nvGraphicFramePr>
          <p:cNvPr id="4" name="Table 3">
            <a:extLst>
              <a:ext uri="{FF2B5EF4-FFF2-40B4-BE49-F238E27FC236}">
                <a16:creationId xmlns:a16="http://schemas.microsoft.com/office/drawing/2014/main" id="{9E572D39-7C31-47BE-67C6-5BF840E4806C}"/>
              </a:ext>
            </a:extLst>
          </p:cNvPr>
          <p:cNvGraphicFramePr>
            <a:graphicFrameLocks noGrp="1"/>
          </p:cNvGraphicFramePr>
          <p:nvPr>
            <p:extLst>
              <p:ext uri="{D42A27DB-BD31-4B8C-83A1-F6EECF244321}">
                <p14:modId xmlns:p14="http://schemas.microsoft.com/office/powerpoint/2010/main" val="3506572197"/>
              </p:ext>
            </p:extLst>
          </p:nvPr>
        </p:nvGraphicFramePr>
        <p:xfrm>
          <a:off x="1066800" y="1737360"/>
          <a:ext cx="10058400" cy="4358640"/>
        </p:xfrm>
        <a:graphic>
          <a:graphicData uri="http://schemas.openxmlformats.org/drawingml/2006/table">
            <a:tbl>
              <a:tblPr firstRow="1" bandRow="1">
                <a:tableStyleId>{7E9639D4-E3E2-4D34-9284-5A2195B3D0D7}</a:tableStyleId>
              </a:tblPr>
              <a:tblGrid>
                <a:gridCol w="5029200">
                  <a:extLst>
                    <a:ext uri="{9D8B030D-6E8A-4147-A177-3AD203B41FA5}">
                      <a16:colId xmlns:a16="http://schemas.microsoft.com/office/drawing/2014/main" val="22158800"/>
                    </a:ext>
                  </a:extLst>
                </a:gridCol>
                <a:gridCol w="5029200">
                  <a:extLst>
                    <a:ext uri="{9D8B030D-6E8A-4147-A177-3AD203B41FA5}">
                      <a16:colId xmlns:a16="http://schemas.microsoft.com/office/drawing/2014/main" val="3145755475"/>
                    </a:ext>
                  </a:extLst>
                </a:gridCol>
              </a:tblGrid>
              <a:tr h="370840">
                <a:tc>
                  <a:txBody>
                    <a:bodyPr/>
                    <a:lstStyle/>
                    <a:p>
                      <a:pPr algn="ctr"/>
                      <a:r>
                        <a:rPr lang="en-US" sz="2800" dirty="0"/>
                        <a:t>Driving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Using computers and the Internet</a:t>
                      </a:r>
                    </a:p>
                  </a:txBody>
                  <a:tcPr anchor="ctr"/>
                </a:tc>
                <a:extLst>
                  <a:ext uri="{0D108BD9-81ED-4DB2-BD59-A6C34878D82A}">
                    <a16:rowId xmlns:a16="http://schemas.microsoft.com/office/drawing/2014/main" val="4122079597"/>
                  </a:ext>
                </a:extLst>
              </a:tr>
              <a:tr h="370840">
                <a:tc>
                  <a:txBody>
                    <a:bodyPr/>
                    <a:lstStyle/>
                    <a:p>
                      <a:r>
                        <a:rPr lang="en-US" sz="2000" dirty="0"/>
                        <a:t>You probably don’t know much how an internal combustion engine works, but you know how to generally use a car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You probably have limited knowledge of how computers work inside and what you can use them for</a:t>
                      </a:r>
                    </a:p>
                  </a:txBody>
                  <a:tcPr anchor="ctr"/>
                </a:tc>
                <a:extLst>
                  <a:ext uri="{0D108BD9-81ED-4DB2-BD59-A6C34878D82A}">
                    <a16:rowId xmlns:a16="http://schemas.microsoft.com/office/drawing/2014/main" val="3851240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You have some risk of physical danger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Dangers can include </a:t>
                      </a:r>
                      <a:r>
                        <a:rPr lang="en-US" sz="2000" dirty="0">
                          <a:solidFill>
                            <a:srgbClr val="7030A0"/>
                          </a:solidFill>
                        </a:rPr>
                        <a:t>financial loss, long-term financial problems, addiction, depression, social damage, spiritual suffering, and death</a:t>
                      </a:r>
                    </a:p>
                  </a:txBody>
                  <a:tcPr anchor="ctr"/>
                </a:tc>
                <a:extLst>
                  <a:ext uri="{0D108BD9-81ED-4DB2-BD59-A6C34878D82A}">
                    <a16:rowId xmlns:a16="http://schemas.microsoft.com/office/drawing/2014/main" val="31904593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You need a driver license, which requires education, training, and testing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No education or licensing is required</a:t>
                      </a:r>
                    </a:p>
                  </a:txBody>
                  <a:tcPr anchor="ctr"/>
                </a:tc>
                <a:extLst>
                  <a:ext uri="{0D108BD9-81ED-4DB2-BD59-A6C34878D82A}">
                    <a16:rowId xmlns:a16="http://schemas.microsoft.com/office/drawing/2014/main" val="5992376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You probably already drive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You’re already in the middle of what we’ll discuss here</a:t>
                      </a:r>
                    </a:p>
                  </a:txBody>
                  <a:tcPr anchor="ctr"/>
                </a:tc>
                <a:extLst>
                  <a:ext uri="{0D108BD9-81ED-4DB2-BD59-A6C34878D82A}">
                    <a16:rowId xmlns:a16="http://schemas.microsoft.com/office/drawing/2014/main" val="2683251174"/>
                  </a:ext>
                </a:extLst>
              </a:tr>
            </a:tbl>
          </a:graphicData>
        </a:graphic>
      </p:graphicFrame>
      <p:sp>
        <p:nvSpPr>
          <p:cNvPr id="5" name="Arrow: Right 4">
            <a:extLst>
              <a:ext uri="{FF2B5EF4-FFF2-40B4-BE49-F238E27FC236}">
                <a16:creationId xmlns:a16="http://schemas.microsoft.com/office/drawing/2014/main" id="{40CE9CC6-31EE-DC68-0AA0-AB5CBE19BD44}"/>
              </a:ext>
            </a:extLst>
          </p:cNvPr>
          <p:cNvSpPr/>
          <p:nvPr/>
        </p:nvSpPr>
        <p:spPr>
          <a:xfrm>
            <a:off x="809244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687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0C526-AC0C-3F56-1194-DBB7C61183F4}"/>
              </a:ext>
            </a:extLst>
          </p:cNvPr>
          <p:cNvSpPr>
            <a:spLocks noGrp="1"/>
          </p:cNvSpPr>
          <p:nvPr>
            <p:ph type="title"/>
          </p:nvPr>
        </p:nvSpPr>
        <p:spPr/>
        <p:txBody>
          <a:bodyPr/>
          <a:lstStyle/>
          <a:p>
            <a:r>
              <a:rPr lang="en-US" dirty="0"/>
              <a:t>Pornography</a:t>
            </a:r>
          </a:p>
        </p:txBody>
      </p:sp>
      <p:sp>
        <p:nvSpPr>
          <p:cNvPr id="3" name="Content Placeholder 2">
            <a:extLst>
              <a:ext uri="{FF2B5EF4-FFF2-40B4-BE49-F238E27FC236}">
                <a16:creationId xmlns:a16="http://schemas.microsoft.com/office/drawing/2014/main" id="{73692903-F18B-C519-4A72-20C4756ADFDD}"/>
              </a:ext>
            </a:extLst>
          </p:cNvPr>
          <p:cNvSpPr>
            <a:spLocks noGrp="1"/>
          </p:cNvSpPr>
          <p:nvPr>
            <p:ph idx="1"/>
          </p:nvPr>
        </p:nvSpPr>
        <p:spPr/>
        <p:txBody>
          <a:bodyPr>
            <a:normAutofit fontScale="85000" lnSpcReduction="20000"/>
          </a:bodyPr>
          <a:lstStyle/>
          <a:p>
            <a:r>
              <a:rPr lang="en-US" dirty="0"/>
              <a:t>Pornography is image, video, audio, and written information that inappropriately induces sexual feelings</a:t>
            </a:r>
          </a:p>
          <a:p>
            <a:r>
              <a:rPr lang="en-US" dirty="0"/>
              <a:t>It is readily available in many forms online and intrudes on us</a:t>
            </a:r>
          </a:p>
          <a:p>
            <a:r>
              <a:rPr lang="en-US" dirty="0"/>
              <a:t>Pornography skews our vision of the world and distances us from the Spirit of God</a:t>
            </a:r>
          </a:p>
          <a:p>
            <a:r>
              <a:rPr lang="en-US" dirty="0"/>
              <a:t>Pornography is addictive (literally changes the brain) and can lead to people losing their jobs and families</a:t>
            </a:r>
          </a:p>
          <a:p>
            <a:r>
              <a:rPr lang="en-US" dirty="0"/>
              <a:t>No one is immune to it</a:t>
            </a:r>
          </a:p>
          <a:p>
            <a:r>
              <a:rPr lang="en-US" dirty="0"/>
              <a:t>Some is bad, some is really bad, and some is extremely horribly bad</a:t>
            </a:r>
          </a:p>
          <a:p>
            <a:r>
              <a:rPr lang="en-US" b="1" i="1" u="sng" dirty="0">
                <a:solidFill>
                  <a:srgbClr val="00B050"/>
                </a:solidFill>
              </a:rPr>
              <a:t>Parents need to teach their children</a:t>
            </a:r>
            <a:r>
              <a:rPr lang="en-US" dirty="0"/>
              <a:t> about its dangers</a:t>
            </a:r>
          </a:p>
          <a:p>
            <a:r>
              <a:rPr lang="en-US" dirty="0"/>
              <a:t>You can use the Church of Jesus Christ’s “Addressing Pornography” web site for assistance:</a:t>
            </a:r>
          </a:p>
          <a:p>
            <a:pPr marL="457200" lvl="1" indent="0">
              <a:buNone/>
            </a:pPr>
            <a:r>
              <a:rPr lang="en-US" dirty="0">
                <a:hlinkClick r:id="rId3"/>
              </a:rPr>
              <a:t>www.churchofjesuschrist.org/study/life-help/pornography</a:t>
            </a:r>
            <a:endParaRPr lang="en-US" dirty="0"/>
          </a:p>
          <a:p>
            <a:endParaRPr lang="en-US" dirty="0"/>
          </a:p>
        </p:txBody>
      </p:sp>
      <p:sp>
        <p:nvSpPr>
          <p:cNvPr id="4" name="Arrow: Right 3">
            <a:extLst>
              <a:ext uri="{FF2B5EF4-FFF2-40B4-BE49-F238E27FC236}">
                <a16:creationId xmlns:a16="http://schemas.microsoft.com/office/drawing/2014/main" id="{FEFE5650-C428-9911-CF62-11AF09AFC0C0}"/>
              </a:ext>
            </a:extLst>
          </p:cNvPr>
          <p:cNvSpPr/>
          <p:nvPr/>
        </p:nvSpPr>
        <p:spPr>
          <a:xfrm>
            <a:off x="1088136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15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D896-44D7-35C2-1106-BBB49775B98C}"/>
              </a:ext>
            </a:extLst>
          </p:cNvPr>
          <p:cNvSpPr>
            <a:spLocks noGrp="1"/>
          </p:cNvSpPr>
          <p:nvPr>
            <p:ph type="title"/>
          </p:nvPr>
        </p:nvSpPr>
        <p:spPr/>
        <p:txBody>
          <a:bodyPr/>
          <a:lstStyle/>
          <a:p>
            <a:r>
              <a:rPr lang="en-US" dirty="0"/>
              <a:t>Words of the Prophets</a:t>
            </a:r>
          </a:p>
        </p:txBody>
      </p:sp>
      <p:sp>
        <p:nvSpPr>
          <p:cNvPr id="3" name="Content Placeholder 2">
            <a:extLst>
              <a:ext uri="{FF2B5EF4-FFF2-40B4-BE49-F238E27FC236}">
                <a16:creationId xmlns:a16="http://schemas.microsoft.com/office/drawing/2014/main" id="{107B2EE4-FA0F-8B11-180A-1901E696C397}"/>
              </a:ext>
            </a:extLst>
          </p:cNvPr>
          <p:cNvSpPr>
            <a:spLocks noGrp="1"/>
          </p:cNvSpPr>
          <p:nvPr>
            <p:ph idx="1"/>
          </p:nvPr>
        </p:nvSpPr>
        <p:spPr/>
        <p:txBody>
          <a:bodyPr>
            <a:normAutofit fontScale="92500" lnSpcReduction="10000"/>
          </a:bodyPr>
          <a:lstStyle/>
          <a:p>
            <a:r>
              <a:rPr lang="en-US" dirty="0"/>
              <a:t>“…whosoever </a:t>
            </a:r>
            <a:r>
              <a:rPr lang="en-US" dirty="0" err="1"/>
              <a:t>looketh</a:t>
            </a:r>
            <a:r>
              <a:rPr lang="en-US" dirty="0"/>
              <a:t> on a woman to lust after her hath committed adultery with her already in his heart.”  </a:t>
            </a:r>
            <a:r>
              <a:rPr lang="en-US" sz="2200" dirty="0"/>
              <a:t>(Matthew 5:28)</a:t>
            </a:r>
            <a:endParaRPr lang="en-US" dirty="0"/>
          </a:p>
          <a:p>
            <a:r>
              <a:rPr lang="en-US" dirty="0"/>
              <a:t>“…to be carnally minded is death”.  </a:t>
            </a:r>
            <a:r>
              <a:rPr lang="en-US" sz="2200" dirty="0"/>
              <a:t>(Romans 8:6)</a:t>
            </a:r>
          </a:p>
          <a:p>
            <a:r>
              <a:rPr lang="en-US" dirty="0"/>
              <a:t>“Why is lust such a deadly sin?  … it defiles the highest and holiest relationship God gives us in mortality …  Someone said once that true love must include the idea of permanence.  True love endures.  But lust changes as quickly as it can turn a pornographic page or glance at yet another potential object for gratification walking by, male or female.  … Along with filters on computers and a lock on affections, remember that the only real control in life is self-control.  </a:t>
            </a:r>
            <a:r>
              <a:rPr lang="en-US" dirty="0">
                <a:solidFill>
                  <a:srgbClr val="FF0000"/>
                </a:solidFill>
              </a:rPr>
              <a:t>Exercise more control over even the marginal moments that confront you.</a:t>
            </a:r>
            <a:r>
              <a:rPr lang="en-US" dirty="0"/>
              <a:t>”  </a:t>
            </a:r>
            <a:r>
              <a:rPr lang="en-US" sz="2200" dirty="0"/>
              <a:t>(Elder Jeffrey R. Holland, Quorum of the Twelve Apostles, </a:t>
            </a:r>
            <a:r>
              <a:rPr lang="en-US" sz="2200" i="1" dirty="0"/>
              <a:t>Place No More for the Enemy of My Soul</a:t>
            </a:r>
            <a:r>
              <a:rPr lang="en-US" sz="2200" dirty="0"/>
              <a:t>, April 2010)</a:t>
            </a:r>
          </a:p>
          <a:p>
            <a:endParaRPr lang="en-US" dirty="0"/>
          </a:p>
        </p:txBody>
      </p:sp>
      <p:sp>
        <p:nvSpPr>
          <p:cNvPr id="4" name="Arrow: Right 3">
            <a:extLst>
              <a:ext uri="{FF2B5EF4-FFF2-40B4-BE49-F238E27FC236}">
                <a16:creationId xmlns:a16="http://schemas.microsoft.com/office/drawing/2014/main" id="{4A89B5CC-042D-8767-2DEA-A87EC77B5098}"/>
              </a:ext>
            </a:extLst>
          </p:cNvPr>
          <p:cNvSpPr/>
          <p:nvPr/>
        </p:nvSpPr>
        <p:spPr>
          <a:xfrm>
            <a:off x="1088136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110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EF8D9-23CA-5849-DB39-D574D740FEF9}"/>
              </a:ext>
            </a:extLst>
          </p:cNvPr>
          <p:cNvSpPr>
            <a:spLocks noGrp="1"/>
          </p:cNvSpPr>
          <p:nvPr>
            <p:ph type="title"/>
          </p:nvPr>
        </p:nvSpPr>
        <p:spPr/>
        <p:txBody>
          <a:bodyPr/>
          <a:lstStyle/>
          <a:p>
            <a:r>
              <a:rPr lang="en-US" dirty="0"/>
              <a:t>Bullying</a:t>
            </a:r>
          </a:p>
        </p:txBody>
      </p:sp>
      <p:sp>
        <p:nvSpPr>
          <p:cNvPr id="3" name="Content Placeholder 2">
            <a:extLst>
              <a:ext uri="{FF2B5EF4-FFF2-40B4-BE49-F238E27FC236}">
                <a16:creationId xmlns:a16="http://schemas.microsoft.com/office/drawing/2014/main" id="{2EA9A941-856B-CFFF-F990-88A11D7B7CC3}"/>
              </a:ext>
            </a:extLst>
          </p:cNvPr>
          <p:cNvSpPr>
            <a:spLocks noGrp="1"/>
          </p:cNvSpPr>
          <p:nvPr>
            <p:ph idx="1"/>
          </p:nvPr>
        </p:nvSpPr>
        <p:spPr/>
        <p:txBody>
          <a:bodyPr/>
          <a:lstStyle/>
          <a:p>
            <a:r>
              <a:rPr lang="en-US" dirty="0"/>
              <a:t>Bullying has been around for a long time, but the Internet provides more avenues for it and allows it to happen with limited visibility</a:t>
            </a:r>
          </a:p>
          <a:p>
            <a:r>
              <a:rPr lang="en-US" dirty="0"/>
              <a:t>In the severest cases, it can lead to suicide</a:t>
            </a:r>
          </a:p>
          <a:p>
            <a:r>
              <a:rPr lang="en-US" dirty="0"/>
              <a:t>No one should face problems alone</a:t>
            </a:r>
          </a:p>
          <a:p>
            <a:r>
              <a:rPr lang="en-US" b="1" dirty="0">
                <a:solidFill>
                  <a:srgbClr val="00B050"/>
                </a:solidFill>
              </a:rPr>
              <a:t>Parents should inquire with their children</a:t>
            </a:r>
            <a:r>
              <a:rPr lang="en-US" dirty="0"/>
              <a:t> about their social interactions and about the way that people are interacting with them online, to identify problems before they grow</a:t>
            </a:r>
          </a:p>
          <a:p>
            <a:r>
              <a:rPr lang="en-US" dirty="0"/>
              <a:t>Again, the Church has resources online to address bullying; do a quick search on the Church’s web site and see what you can find</a:t>
            </a:r>
          </a:p>
          <a:p>
            <a:endParaRPr lang="en-US" dirty="0"/>
          </a:p>
        </p:txBody>
      </p:sp>
      <p:sp>
        <p:nvSpPr>
          <p:cNvPr id="4" name="Arrow: Right 3">
            <a:extLst>
              <a:ext uri="{FF2B5EF4-FFF2-40B4-BE49-F238E27FC236}">
                <a16:creationId xmlns:a16="http://schemas.microsoft.com/office/drawing/2014/main" id="{7C445E5B-94C5-81CC-6B97-DDE25E8FFBFE}"/>
              </a:ext>
            </a:extLst>
          </p:cNvPr>
          <p:cNvSpPr/>
          <p:nvPr/>
        </p:nvSpPr>
        <p:spPr>
          <a:xfrm>
            <a:off x="1097280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021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D896-44D7-35C2-1106-BBB49775B98C}"/>
              </a:ext>
            </a:extLst>
          </p:cNvPr>
          <p:cNvSpPr>
            <a:spLocks noGrp="1"/>
          </p:cNvSpPr>
          <p:nvPr>
            <p:ph type="title"/>
          </p:nvPr>
        </p:nvSpPr>
        <p:spPr/>
        <p:txBody>
          <a:bodyPr/>
          <a:lstStyle/>
          <a:p>
            <a:r>
              <a:rPr lang="en-US" dirty="0"/>
              <a:t>Words of the Prophets</a:t>
            </a:r>
          </a:p>
        </p:txBody>
      </p:sp>
      <p:sp>
        <p:nvSpPr>
          <p:cNvPr id="3" name="Content Placeholder 2">
            <a:extLst>
              <a:ext uri="{FF2B5EF4-FFF2-40B4-BE49-F238E27FC236}">
                <a16:creationId xmlns:a16="http://schemas.microsoft.com/office/drawing/2014/main" id="{107B2EE4-FA0F-8B11-180A-1901E696C397}"/>
              </a:ext>
            </a:extLst>
          </p:cNvPr>
          <p:cNvSpPr>
            <a:spLocks noGrp="1"/>
          </p:cNvSpPr>
          <p:nvPr>
            <p:ph idx="1"/>
          </p:nvPr>
        </p:nvSpPr>
        <p:spPr/>
        <p:txBody>
          <a:bodyPr>
            <a:normAutofit fontScale="92500"/>
          </a:bodyPr>
          <a:lstStyle/>
          <a:p>
            <a:r>
              <a:rPr lang="en-US" dirty="0"/>
              <a:t>“And whoso shall receive one such little child in my name </a:t>
            </a:r>
            <a:r>
              <a:rPr lang="en-US" dirty="0" err="1"/>
              <a:t>receiveth</a:t>
            </a:r>
            <a:r>
              <a:rPr lang="en-US" dirty="0"/>
              <a:t> me.  But whoso shall offend one of these little ones which believe in me, it were better for him that a millstone were hanged about his neck, and that he were drowned in the depth of the sea.” </a:t>
            </a:r>
            <a:r>
              <a:rPr lang="en-US" sz="2200" dirty="0"/>
              <a:t>(Matthew 18:5-6)</a:t>
            </a:r>
            <a:endParaRPr lang="en-US" dirty="0"/>
          </a:p>
          <a:p>
            <a:r>
              <a:rPr lang="en-US" dirty="0"/>
              <a:t>“There is no place for this in your cyberspace, neighborhoods, schools, quorums, or classes.  Please do all you can to make these places kinder and safer.  If you passively observe or participate in any of this, I know of no better advice than that previously given by Elder Dieter F. Uchtdorf: ‘When it comes to hating, gossiping, ignoring, ridiculing, holding grudges, or wanting to cause harm, please apply the following: Stop it!’”  </a:t>
            </a:r>
            <a:r>
              <a:rPr lang="en-US" sz="2200" dirty="0"/>
              <a:t>(Elder Gary E. Stevenson, Quorum of the Twelve Apostles, Hearts Knit Together, April 2021)</a:t>
            </a:r>
          </a:p>
          <a:p>
            <a:endParaRPr lang="en-US" dirty="0"/>
          </a:p>
        </p:txBody>
      </p:sp>
      <p:sp>
        <p:nvSpPr>
          <p:cNvPr id="4" name="Arrow: Right 3">
            <a:extLst>
              <a:ext uri="{FF2B5EF4-FFF2-40B4-BE49-F238E27FC236}">
                <a16:creationId xmlns:a16="http://schemas.microsoft.com/office/drawing/2014/main" id="{4A89B5CC-042D-8767-2DEA-A87EC77B5098}"/>
              </a:ext>
            </a:extLst>
          </p:cNvPr>
          <p:cNvSpPr/>
          <p:nvPr/>
        </p:nvSpPr>
        <p:spPr>
          <a:xfrm>
            <a:off x="1097280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39300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C725D-FD48-9CAD-09B7-4045A53ED889}"/>
              </a:ext>
            </a:extLst>
          </p:cNvPr>
          <p:cNvSpPr>
            <a:spLocks noGrp="1"/>
          </p:cNvSpPr>
          <p:nvPr>
            <p:ph type="title"/>
          </p:nvPr>
        </p:nvSpPr>
        <p:spPr/>
        <p:txBody>
          <a:bodyPr/>
          <a:lstStyle/>
          <a:p>
            <a:r>
              <a:rPr lang="en-US" dirty="0"/>
              <a:t>Unhealthy Social Arenas</a:t>
            </a:r>
          </a:p>
        </p:txBody>
      </p:sp>
      <p:sp>
        <p:nvSpPr>
          <p:cNvPr id="3" name="Content Placeholder 2">
            <a:extLst>
              <a:ext uri="{FF2B5EF4-FFF2-40B4-BE49-F238E27FC236}">
                <a16:creationId xmlns:a16="http://schemas.microsoft.com/office/drawing/2014/main" id="{C1C0FCF6-C70C-4491-5704-BFD04A47D511}"/>
              </a:ext>
            </a:extLst>
          </p:cNvPr>
          <p:cNvSpPr>
            <a:spLocks noGrp="1"/>
          </p:cNvSpPr>
          <p:nvPr>
            <p:ph idx="1"/>
          </p:nvPr>
        </p:nvSpPr>
        <p:spPr/>
        <p:txBody>
          <a:bodyPr>
            <a:normAutofit/>
          </a:bodyPr>
          <a:lstStyle/>
          <a:p>
            <a:r>
              <a:rPr lang="en-US" dirty="0"/>
              <a:t>The Internet has changed sociality</a:t>
            </a:r>
          </a:p>
          <a:p>
            <a:r>
              <a:rPr lang="en-US" dirty="0"/>
              <a:t>Example: teenagers are no longer overwhelmingly eager to drive cars</a:t>
            </a:r>
          </a:p>
          <a:p>
            <a:r>
              <a:rPr lang="en-US" dirty="0"/>
              <a:t>Social media presents an incomplete picture of the world; we’re often tempted to compare our weaknesses or troubles with others’ success</a:t>
            </a:r>
          </a:p>
          <a:p>
            <a:r>
              <a:rPr lang="en-US" dirty="0"/>
              <a:t>Studies have shown </a:t>
            </a:r>
            <a:r>
              <a:rPr lang="en-US" dirty="0">
                <a:solidFill>
                  <a:srgbClr val="0070C0"/>
                </a:solidFill>
              </a:rPr>
              <a:t>links between social media usage and depression</a:t>
            </a:r>
          </a:p>
          <a:p>
            <a:r>
              <a:rPr lang="en-US" dirty="0"/>
              <a:t>Social media can be addictive</a:t>
            </a:r>
          </a:p>
          <a:p>
            <a:r>
              <a:rPr lang="en-US" dirty="0">
                <a:solidFill>
                  <a:srgbClr val="00B050"/>
                </a:solidFill>
              </a:rPr>
              <a:t>Consider not using some social media, or taking a break from it</a:t>
            </a:r>
          </a:p>
          <a:p>
            <a:r>
              <a:rPr lang="en-US" dirty="0"/>
              <a:t>Dangerous people sometimes pose as children; </a:t>
            </a:r>
            <a:r>
              <a:rPr lang="en-US" dirty="0">
                <a:solidFill>
                  <a:srgbClr val="FF0000"/>
                </a:solidFill>
              </a:rPr>
              <a:t>talk to your children about who they interact with online</a:t>
            </a:r>
          </a:p>
        </p:txBody>
      </p:sp>
      <p:sp>
        <p:nvSpPr>
          <p:cNvPr id="4" name="Arrow: Right 3">
            <a:extLst>
              <a:ext uri="{FF2B5EF4-FFF2-40B4-BE49-F238E27FC236}">
                <a16:creationId xmlns:a16="http://schemas.microsoft.com/office/drawing/2014/main" id="{43896403-DE10-9F9D-F1F0-9188018D0789}"/>
              </a:ext>
            </a:extLst>
          </p:cNvPr>
          <p:cNvSpPr/>
          <p:nvPr/>
        </p:nvSpPr>
        <p:spPr>
          <a:xfrm>
            <a:off x="1106424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42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D896-44D7-35C2-1106-BBB49775B98C}"/>
              </a:ext>
            </a:extLst>
          </p:cNvPr>
          <p:cNvSpPr>
            <a:spLocks noGrp="1"/>
          </p:cNvSpPr>
          <p:nvPr>
            <p:ph type="title"/>
          </p:nvPr>
        </p:nvSpPr>
        <p:spPr/>
        <p:txBody>
          <a:bodyPr/>
          <a:lstStyle/>
          <a:p>
            <a:r>
              <a:rPr lang="en-US" dirty="0"/>
              <a:t>Words of the Prophets</a:t>
            </a:r>
          </a:p>
        </p:txBody>
      </p:sp>
      <p:sp>
        <p:nvSpPr>
          <p:cNvPr id="3" name="Content Placeholder 2">
            <a:extLst>
              <a:ext uri="{FF2B5EF4-FFF2-40B4-BE49-F238E27FC236}">
                <a16:creationId xmlns:a16="http://schemas.microsoft.com/office/drawing/2014/main" id="{107B2EE4-FA0F-8B11-180A-1901E696C397}"/>
              </a:ext>
            </a:extLst>
          </p:cNvPr>
          <p:cNvSpPr>
            <a:spLocks noGrp="1"/>
          </p:cNvSpPr>
          <p:nvPr>
            <p:ph idx="1"/>
          </p:nvPr>
        </p:nvSpPr>
        <p:spPr/>
        <p:txBody>
          <a:bodyPr/>
          <a:lstStyle/>
          <a:p>
            <a:r>
              <a:rPr lang="en-US" dirty="0"/>
              <a:t>“… Choose you this day whom ye will serve”.  </a:t>
            </a:r>
            <a:r>
              <a:rPr lang="en-US"/>
              <a:t>(Joshua 24:15)</a:t>
            </a:r>
            <a:endParaRPr lang="en-US" dirty="0"/>
          </a:p>
          <a:p>
            <a:r>
              <a:rPr lang="en-US" dirty="0"/>
              <a:t>"Viewing social media through the lens of the gospel can prevent it from becoming a spiritual eclipse in our lives.  ...  If you discover anything that seems to be blocking the light and joy of the gospel in your life, I invite you to place it in a gospel perspective. Look through a gospel lens and be vigilant not to allow insignificant and inconsequential matters in life to obscure your eternal view of the great plan of happiness. In short, don’t let life’s distractions eclipse heaven’s light."  </a:t>
            </a:r>
            <a:r>
              <a:rPr lang="en-US" sz="2000" dirty="0"/>
              <a:t>(Elder Gary E. Stevenson, Quorum of the Twelve Apostles, </a:t>
            </a:r>
            <a:r>
              <a:rPr lang="en-US" sz="2000" i="1" dirty="0"/>
              <a:t>Spiritual Eclipse</a:t>
            </a:r>
            <a:r>
              <a:rPr lang="en-US" sz="2000" dirty="0"/>
              <a:t>, October 2017)</a:t>
            </a:r>
          </a:p>
          <a:p>
            <a:endParaRPr lang="en-US" dirty="0"/>
          </a:p>
          <a:p>
            <a:endParaRPr lang="en-US" dirty="0"/>
          </a:p>
        </p:txBody>
      </p:sp>
      <p:sp>
        <p:nvSpPr>
          <p:cNvPr id="4" name="Arrow: Right 3">
            <a:extLst>
              <a:ext uri="{FF2B5EF4-FFF2-40B4-BE49-F238E27FC236}">
                <a16:creationId xmlns:a16="http://schemas.microsoft.com/office/drawing/2014/main" id="{4A89B5CC-042D-8767-2DEA-A87EC77B5098}"/>
              </a:ext>
            </a:extLst>
          </p:cNvPr>
          <p:cNvSpPr/>
          <p:nvPr/>
        </p:nvSpPr>
        <p:spPr>
          <a:xfrm>
            <a:off x="1106424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7801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3935D-0C6C-83D3-2A0F-973A9630CB30}"/>
              </a:ext>
            </a:extLst>
          </p:cNvPr>
          <p:cNvSpPr>
            <a:spLocks noGrp="1"/>
          </p:cNvSpPr>
          <p:nvPr>
            <p:ph type="title"/>
          </p:nvPr>
        </p:nvSpPr>
        <p:spPr/>
        <p:txBody>
          <a:bodyPr/>
          <a:lstStyle/>
          <a:p>
            <a:r>
              <a:rPr lang="en-US" dirty="0"/>
              <a:t>Money Sinks (and Time Wasters)</a:t>
            </a:r>
          </a:p>
        </p:txBody>
      </p:sp>
      <p:sp>
        <p:nvSpPr>
          <p:cNvPr id="3" name="Content Placeholder 2">
            <a:extLst>
              <a:ext uri="{FF2B5EF4-FFF2-40B4-BE49-F238E27FC236}">
                <a16:creationId xmlns:a16="http://schemas.microsoft.com/office/drawing/2014/main" id="{B21C6CCF-A19B-BC3B-FFCE-E096B9559EB5}"/>
              </a:ext>
            </a:extLst>
          </p:cNvPr>
          <p:cNvSpPr>
            <a:spLocks noGrp="1"/>
          </p:cNvSpPr>
          <p:nvPr>
            <p:ph idx="1"/>
          </p:nvPr>
        </p:nvSpPr>
        <p:spPr/>
        <p:txBody>
          <a:bodyPr>
            <a:normAutofit/>
          </a:bodyPr>
          <a:lstStyle/>
          <a:p>
            <a:r>
              <a:rPr lang="en-US" dirty="0"/>
              <a:t>Gambling is deceptive, addictive, and potentially catastrophic</a:t>
            </a:r>
          </a:p>
          <a:p>
            <a:r>
              <a:rPr lang="en-US" dirty="0"/>
              <a:t>Computer games are often free-to-play (requiring no real money), but have many options for in-game bonuses that </a:t>
            </a:r>
            <a:r>
              <a:rPr lang="en-US" dirty="0">
                <a:solidFill>
                  <a:srgbClr val="7030A0"/>
                </a:solidFill>
              </a:rPr>
              <a:t>do cost real money</a:t>
            </a:r>
          </a:p>
          <a:p>
            <a:r>
              <a:rPr lang="en-US" dirty="0"/>
              <a:t>Unobserved children have sometimes spent </a:t>
            </a:r>
            <a:r>
              <a:rPr lang="en-US" dirty="0">
                <a:solidFill>
                  <a:srgbClr val="FF0000"/>
                </a:solidFill>
              </a:rPr>
              <a:t>thousands of dollars</a:t>
            </a:r>
            <a:r>
              <a:rPr lang="en-US" dirty="0"/>
              <a:t> of their parents’ money for completely frivolous game items</a:t>
            </a:r>
          </a:p>
          <a:p>
            <a:r>
              <a:rPr lang="en-US" dirty="0">
                <a:solidFill>
                  <a:srgbClr val="0070C0"/>
                </a:solidFill>
              </a:rPr>
              <a:t>Choose in advance</a:t>
            </a:r>
            <a:r>
              <a:rPr lang="en-US" dirty="0"/>
              <a:t> how much money you are willing to spend—if any</a:t>
            </a:r>
          </a:p>
          <a:p>
            <a:r>
              <a:rPr lang="en-US" dirty="0"/>
              <a:t>Learn how to </a:t>
            </a:r>
            <a:r>
              <a:rPr lang="en-US" dirty="0">
                <a:solidFill>
                  <a:srgbClr val="00B050"/>
                </a:solidFill>
              </a:rPr>
              <a:t>restrict real-money purchases</a:t>
            </a:r>
            <a:r>
              <a:rPr lang="en-US" dirty="0"/>
              <a:t> in any application you use</a:t>
            </a:r>
          </a:p>
          <a:p>
            <a:r>
              <a:rPr lang="en-US" dirty="0"/>
              <a:t>Beware of the amount of time you and your children spend on </a:t>
            </a:r>
            <a:r>
              <a:rPr lang="en-US" dirty="0">
                <a:solidFill>
                  <a:srgbClr val="FF0000"/>
                </a:solidFill>
              </a:rPr>
              <a:t>activities that occupy you</a:t>
            </a:r>
            <a:r>
              <a:rPr lang="en-US" dirty="0"/>
              <a:t> without providing anything in return</a:t>
            </a:r>
          </a:p>
        </p:txBody>
      </p:sp>
      <p:sp>
        <p:nvSpPr>
          <p:cNvPr id="4" name="Arrow: Right 3">
            <a:extLst>
              <a:ext uri="{FF2B5EF4-FFF2-40B4-BE49-F238E27FC236}">
                <a16:creationId xmlns:a16="http://schemas.microsoft.com/office/drawing/2014/main" id="{B38F3BEF-F90E-4727-5C34-65B6DF93EE7D}"/>
              </a:ext>
            </a:extLst>
          </p:cNvPr>
          <p:cNvSpPr/>
          <p:nvPr/>
        </p:nvSpPr>
        <p:spPr>
          <a:xfrm>
            <a:off x="1115568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47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D896-44D7-35C2-1106-BBB49775B98C}"/>
              </a:ext>
            </a:extLst>
          </p:cNvPr>
          <p:cNvSpPr>
            <a:spLocks noGrp="1"/>
          </p:cNvSpPr>
          <p:nvPr>
            <p:ph type="title"/>
          </p:nvPr>
        </p:nvSpPr>
        <p:spPr/>
        <p:txBody>
          <a:bodyPr/>
          <a:lstStyle/>
          <a:p>
            <a:r>
              <a:rPr lang="en-US" dirty="0"/>
              <a:t>Words of the Prophets</a:t>
            </a:r>
          </a:p>
        </p:txBody>
      </p:sp>
      <p:sp>
        <p:nvSpPr>
          <p:cNvPr id="3" name="Content Placeholder 2">
            <a:extLst>
              <a:ext uri="{FF2B5EF4-FFF2-40B4-BE49-F238E27FC236}">
                <a16:creationId xmlns:a16="http://schemas.microsoft.com/office/drawing/2014/main" id="{107B2EE4-FA0F-8B11-180A-1901E696C397}"/>
              </a:ext>
            </a:extLst>
          </p:cNvPr>
          <p:cNvSpPr>
            <a:spLocks noGrp="1"/>
          </p:cNvSpPr>
          <p:nvPr>
            <p:ph idx="1"/>
          </p:nvPr>
        </p:nvSpPr>
        <p:spPr/>
        <p:txBody>
          <a:bodyPr>
            <a:normAutofit fontScale="92500" lnSpcReduction="20000"/>
          </a:bodyPr>
          <a:lstStyle/>
          <a:p>
            <a:r>
              <a:rPr lang="en-US" dirty="0"/>
              <a:t>“From the beginning we have been advised against gambling of every sort. The deterioration and damage comes to the person, whether he wins or loses, to get something for nothing, something without effort, something without paying the full price.”  </a:t>
            </a:r>
            <a:r>
              <a:rPr lang="en-US" sz="2200" dirty="0"/>
              <a:t>(President Spencer W. Kimball, President of the Church of Jesus Christ of Latter-day Saints, </a:t>
            </a:r>
            <a:r>
              <a:rPr lang="en-US" sz="2200" i="1" dirty="0"/>
              <a:t>“Why Call Ye Me Lord, Lord, and Do Not the Things Which I Say?”</a:t>
            </a:r>
            <a:r>
              <a:rPr lang="en-US" sz="2200" dirty="0"/>
              <a:t>, April 1975)</a:t>
            </a:r>
            <a:endParaRPr lang="en-US" dirty="0"/>
          </a:p>
          <a:p>
            <a:r>
              <a:rPr lang="en-US" dirty="0"/>
              <a:t>“One of our young men recently said, ‘Pay five bucks to see a movie; pay five bucks to play poker—it is the same idea.’  It is not the same idea. In one case you get something for which you pay; in the other case, only one picks up the winnings and the others are left empty-handed.”  </a:t>
            </a:r>
            <a:r>
              <a:rPr lang="en-US" sz="2200" dirty="0"/>
              <a:t>(President Gordon B. Hinckley, President of the Church of Jesus Christ of Latter-day Saints, </a:t>
            </a:r>
            <a:r>
              <a:rPr lang="en-US" sz="2200" i="1" dirty="0"/>
              <a:t>Gambling</a:t>
            </a:r>
            <a:r>
              <a:rPr lang="en-US" sz="2200" dirty="0"/>
              <a:t>, April 2005)</a:t>
            </a:r>
          </a:p>
          <a:p>
            <a:r>
              <a:rPr lang="en-US" dirty="0"/>
              <a:t>“Wherefore, do not spend money for that which is of no worth, nor your labor for that which cannot satisfy.”  </a:t>
            </a:r>
            <a:r>
              <a:rPr lang="en-US" sz="2000" dirty="0"/>
              <a:t>(2 Nephi 9:51)</a:t>
            </a:r>
            <a:endParaRPr lang="en-US" dirty="0"/>
          </a:p>
        </p:txBody>
      </p:sp>
      <p:sp>
        <p:nvSpPr>
          <p:cNvPr id="4" name="Arrow: Right 3">
            <a:extLst>
              <a:ext uri="{FF2B5EF4-FFF2-40B4-BE49-F238E27FC236}">
                <a16:creationId xmlns:a16="http://schemas.microsoft.com/office/drawing/2014/main" id="{4A89B5CC-042D-8767-2DEA-A87EC77B5098}"/>
              </a:ext>
            </a:extLst>
          </p:cNvPr>
          <p:cNvSpPr/>
          <p:nvPr/>
        </p:nvSpPr>
        <p:spPr>
          <a:xfrm>
            <a:off x="1115568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6840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79403-AD05-A432-3165-D18C4DF571C2}"/>
              </a:ext>
            </a:extLst>
          </p:cNvPr>
          <p:cNvSpPr>
            <a:spLocks noGrp="1"/>
          </p:cNvSpPr>
          <p:nvPr>
            <p:ph type="title"/>
          </p:nvPr>
        </p:nvSpPr>
        <p:spPr/>
        <p:txBody>
          <a:bodyPr/>
          <a:lstStyle/>
          <a:p>
            <a:r>
              <a:rPr lang="en-US" dirty="0"/>
              <a:t>Misinformation</a:t>
            </a:r>
          </a:p>
        </p:txBody>
      </p:sp>
      <p:sp>
        <p:nvSpPr>
          <p:cNvPr id="3" name="Content Placeholder 2">
            <a:extLst>
              <a:ext uri="{FF2B5EF4-FFF2-40B4-BE49-F238E27FC236}">
                <a16:creationId xmlns:a16="http://schemas.microsoft.com/office/drawing/2014/main" id="{67EB4FAE-A222-60A9-9429-6A9C59AD56AF}"/>
              </a:ext>
            </a:extLst>
          </p:cNvPr>
          <p:cNvSpPr>
            <a:spLocks noGrp="1"/>
          </p:cNvSpPr>
          <p:nvPr>
            <p:ph idx="1"/>
          </p:nvPr>
        </p:nvSpPr>
        <p:spPr/>
        <p:txBody>
          <a:bodyPr>
            <a:normAutofit/>
          </a:bodyPr>
          <a:lstStyle/>
          <a:p>
            <a:r>
              <a:rPr lang="en-US" dirty="0"/>
              <a:t>False information isn’t new, but it’s more easily spread than ever and it often looks legitimate</a:t>
            </a:r>
          </a:p>
          <a:p>
            <a:r>
              <a:rPr lang="en-US" dirty="0"/>
              <a:t>It frequently comes to us in such important areas as government/politics, medicine, and interpersonal matters</a:t>
            </a:r>
          </a:p>
          <a:p>
            <a:r>
              <a:rPr lang="en-US" dirty="0"/>
              <a:t>People often spend time in “echo chambers” that only serve to reinforce the ideas they already hold, without critical thinking</a:t>
            </a:r>
          </a:p>
          <a:p>
            <a:r>
              <a:rPr lang="en-US" dirty="0"/>
              <a:t>Beware of what is </a:t>
            </a:r>
            <a:r>
              <a:rPr lang="en-US" b="1" dirty="0">
                <a:solidFill>
                  <a:srgbClr val="7030A0"/>
                </a:solidFill>
              </a:rPr>
              <a:t>flattering</a:t>
            </a:r>
            <a:r>
              <a:rPr lang="en-US" dirty="0"/>
              <a:t> and </a:t>
            </a:r>
            <a:r>
              <a:rPr lang="en-US" b="1" dirty="0">
                <a:solidFill>
                  <a:srgbClr val="7030A0"/>
                </a:solidFill>
              </a:rPr>
              <a:t>divisive</a:t>
            </a:r>
          </a:p>
          <a:p>
            <a:endParaRPr lang="en-US" dirty="0"/>
          </a:p>
        </p:txBody>
      </p:sp>
      <p:sp>
        <p:nvSpPr>
          <p:cNvPr id="4" name="Arrow: Right 3">
            <a:extLst>
              <a:ext uri="{FF2B5EF4-FFF2-40B4-BE49-F238E27FC236}">
                <a16:creationId xmlns:a16="http://schemas.microsoft.com/office/drawing/2014/main" id="{7B76AED3-33B3-C8A7-C070-F677A8FFF6C6}"/>
              </a:ext>
            </a:extLst>
          </p:cNvPr>
          <p:cNvSpPr/>
          <p:nvPr/>
        </p:nvSpPr>
        <p:spPr>
          <a:xfrm>
            <a:off x="1124712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62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79403-AD05-A432-3165-D18C4DF571C2}"/>
              </a:ext>
            </a:extLst>
          </p:cNvPr>
          <p:cNvSpPr>
            <a:spLocks noGrp="1"/>
          </p:cNvSpPr>
          <p:nvPr>
            <p:ph type="title"/>
          </p:nvPr>
        </p:nvSpPr>
        <p:spPr/>
        <p:txBody>
          <a:bodyPr/>
          <a:lstStyle/>
          <a:p>
            <a:r>
              <a:rPr lang="en-US" dirty="0"/>
              <a:t>Misinformation</a:t>
            </a:r>
          </a:p>
        </p:txBody>
      </p:sp>
      <p:sp>
        <p:nvSpPr>
          <p:cNvPr id="3" name="Content Placeholder 2">
            <a:extLst>
              <a:ext uri="{FF2B5EF4-FFF2-40B4-BE49-F238E27FC236}">
                <a16:creationId xmlns:a16="http://schemas.microsoft.com/office/drawing/2014/main" id="{67EB4FAE-A222-60A9-9429-6A9C59AD56AF}"/>
              </a:ext>
            </a:extLst>
          </p:cNvPr>
          <p:cNvSpPr>
            <a:spLocks noGrp="1"/>
          </p:cNvSpPr>
          <p:nvPr>
            <p:ph idx="1"/>
          </p:nvPr>
        </p:nvSpPr>
        <p:spPr/>
        <p:txBody>
          <a:bodyPr>
            <a:normAutofit/>
          </a:bodyPr>
          <a:lstStyle/>
          <a:p>
            <a:r>
              <a:rPr lang="en-US" dirty="0"/>
              <a:t>The most harmful misinformation is that which attacks our faith</a:t>
            </a:r>
          </a:p>
          <a:p>
            <a:r>
              <a:rPr lang="en-US" dirty="0"/>
              <a:t>God does expect us to use our intellect, and simultaneously, “without faith it is impossible to please him”.</a:t>
            </a:r>
          </a:p>
          <a:p>
            <a:r>
              <a:rPr lang="en-US" dirty="0"/>
              <a:t>You can always seek and receive a reassurance from God about fundamental truths</a:t>
            </a:r>
          </a:p>
          <a:p>
            <a:r>
              <a:rPr lang="en-US" dirty="0"/>
              <a:t>When something </a:t>
            </a:r>
            <a:r>
              <a:rPr lang="en-US" b="1" dirty="0">
                <a:solidFill>
                  <a:srgbClr val="FF0000"/>
                </a:solidFill>
              </a:rPr>
              <a:t>undermines what God has revealed to you</a:t>
            </a:r>
            <a:r>
              <a:rPr lang="en-US" dirty="0"/>
              <a:t>, don’t trust the quotations to be accurate or interpretations to be correct</a:t>
            </a:r>
          </a:p>
          <a:p>
            <a:pPr lvl="1"/>
            <a:r>
              <a:rPr lang="en-US" dirty="0"/>
              <a:t>Other people’s “research” is sometimes shallow</a:t>
            </a:r>
          </a:p>
          <a:p>
            <a:pPr lvl="1"/>
            <a:r>
              <a:rPr lang="en-US" dirty="0"/>
              <a:t>Quotations can be misleading if incomplete or when lacking adequate context</a:t>
            </a:r>
          </a:p>
          <a:p>
            <a:pPr lvl="1"/>
            <a:r>
              <a:rPr lang="en-US" dirty="0"/>
              <a:t>Historical artifacts do not always agree</a:t>
            </a:r>
          </a:p>
          <a:p>
            <a:endParaRPr lang="en-US" dirty="0"/>
          </a:p>
        </p:txBody>
      </p:sp>
      <p:sp>
        <p:nvSpPr>
          <p:cNvPr id="4" name="Arrow: Right 3">
            <a:extLst>
              <a:ext uri="{FF2B5EF4-FFF2-40B4-BE49-F238E27FC236}">
                <a16:creationId xmlns:a16="http://schemas.microsoft.com/office/drawing/2014/main" id="{7B76AED3-33B3-C8A7-C070-F677A8FFF6C6}"/>
              </a:ext>
            </a:extLst>
          </p:cNvPr>
          <p:cNvSpPr/>
          <p:nvPr/>
        </p:nvSpPr>
        <p:spPr>
          <a:xfrm>
            <a:off x="1133856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52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7BC48-AA09-F080-0009-B78E8298540D}"/>
              </a:ext>
            </a:extLst>
          </p:cNvPr>
          <p:cNvSpPr>
            <a:spLocks noGrp="1"/>
          </p:cNvSpPr>
          <p:nvPr>
            <p:ph type="title"/>
          </p:nvPr>
        </p:nvSpPr>
        <p:spPr/>
        <p:txBody>
          <a:bodyPr/>
          <a:lstStyle/>
          <a:p>
            <a:r>
              <a:rPr lang="en-US" dirty="0"/>
              <a:t>My Background</a:t>
            </a:r>
          </a:p>
        </p:txBody>
      </p:sp>
      <p:sp>
        <p:nvSpPr>
          <p:cNvPr id="3" name="Content Placeholder 2">
            <a:extLst>
              <a:ext uri="{FF2B5EF4-FFF2-40B4-BE49-F238E27FC236}">
                <a16:creationId xmlns:a16="http://schemas.microsoft.com/office/drawing/2014/main" id="{4AF43057-CBA9-FE9F-B1DF-8B113165B490}"/>
              </a:ext>
            </a:extLst>
          </p:cNvPr>
          <p:cNvSpPr>
            <a:spLocks noGrp="1"/>
          </p:cNvSpPr>
          <p:nvPr>
            <p:ph idx="1"/>
          </p:nvPr>
        </p:nvSpPr>
        <p:spPr/>
        <p:txBody>
          <a:bodyPr>
            <a:normAutofit fontScale="92500"/>
          </a:bodyPr>
          <a:lstStyle/>
          <a:p>
            <a:r>
              <a:rPr lang="en-US" dirty="0"/>
              <a:t>Technical background:</a:t>
            </a:r>
          </a:p>
          <a:p>
            <a:pPr lvl="1"/>
            <a:r>
              <a:rPr lang="en-US" dirty="0"/>
              <a:t>Bachelor’s deg., Computer Science, 2007; Master’s deg., Computer Science, 2019</a:t>
            </a:r>
          </a:p>
          <a:p>
            <a:pPr lvl="1"/>
            <a:r>
              <a:rPr lang="en-US" dirty="0"/>
              <a:t>Certified Information Systems Security Professional (CISSP) since 2014</a:t>
            </a:r>
          </a:p>
          <a:p>
            <a:pPr lvl="1"/>
            <a:r>
              <a:rPr lang="en-US" dirty="0"/>
              <a:t>Army network systems engineer since 2014</a:t>
            </a:r>
          </a:p>
          <a:p>
            <a:pPr lvl="1"/>
            <a:r>
              <a:rPr lang="en-US" dirty="0"/>
              <a:t>Taught intro. comp. courses at the United States Military Academy (USMA) for 4 </a:t>
            </a:r>
            <a:r>
              <a:rPr lang="en-US" dirty="0" err="1"/>
              <a:t>yrs</a:t>
            </a:r>
            <a:endParaRPr lang="en-US" dirty="0"/>
          </a:p>
          <a:p>
            <a:pPr lvl="1"/>
            <a:r>
              <a:rPr lang="en-US" dirty="0"/>
              <a:t>Directed/taught USMA courses about network services, interface design for 3 </a:t>
            </a:r>
            <a:r>
              <a:rPr lang="en-US" dirty="0" err="1"/>
              <a:t>yrs</a:t>
            </a:r>
            <a:endParaRPr lang="en-US" dirty="0"/>
          </a:p>
          <a:p>
            <a:pPr lvl="1"/>
            <a:r>
              <a:rPr lang="en-US" dirty="0"/>
              <a:t>Currently at the Regional Cyber Center for the Continental U.S. (RCC-CONUS)</a:t>
            </a:r>
          </a:p>
          <a:p>
            <a:r>
              <a:rPr lang="en-US" dirty="0"/>
              <a:t>Spiritual background:</a:t>
            </a:r>
          </a:p>
          <a:p>
            <a:pPr lvl="1"/>
            <a:r>
              <a:rPr lang="en-US" dirty="0"/>
              <a:t>Member of the Church of Jesus Christ since childhood</a:t>
            </a:r>
          </a:p>
          <a:p>
            <a:pPr lvl="1"/>
            <a:r>
              <a:rPr lang="en-US" dirty="0"/>
              <a:t>Served in various callings; recently a member of the Newburgh Stake high council</a:t>
            </a:r>
          </a:p>
          <a:p>
            <a:pPr lvl="1"/>
            <a:r>
              <a:rPr lang="en-US" dirty="0"/>
              <a:t>I strive to uphold my covenants and seek continual personal revelation from God</a:t>
            </a:r>
          </a:p>
        </p:txBody>
      </p:sp>
      <p:sp>
        <p:nvSpPr>
          <p:cNvPr id="4" name="Arrow: Right 3">
            <a:extLst>
              <a:ext uri="{FF2B5EF4-FFF2-40B4-BE49-F238E27FC236}">
                <a16:creationId xmlns:a16="http://schemas.microsoft.com/office/drawing/2014/main" id="{07378854-5912-5024-443B-7F6E8B2A1F07}"/>
              </a:ext>
            </a:extLst>
          </p:cNvPr>
          <p:cNvSpPr/>
          <p:nvPr/>
        </p:nvSpPr>
        <p:spPr>
          <a:xfrm>
            <a:off x="809244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678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D896-44D7-35C2-1106-BBB49775B98C}"/>
              </a:ext>
            </a:extLst>
          </p:cNvPr>
          <p:cNvSpPr>
            <a:spLocks noGrp="1"/>
          </p:cNvSpPr>
          <p:nvPr>
            <p:ph type="title"/>
          </p:nvPr>
        </p:nvSpPr>
        <p:spPr/>
        <p:txBody>
          <a:bodyPr/>
          <a:lstStyle/>
          <a:p>
            <a:r>
              <a:rPr lang="en-US" dirty="0"/>
              <a:t>Words of the Prophets</a:t>
            </a:r>
          </a:p>
        </p:txBody>
      </p:sp>
      <p:sp>
        <p:nvSpPr>
          <p:cNvPr id="3" name="Content Placeholder 2">
            <a:extLst>
              <a:ext uri="{FF2B5EF4-FFF2-40B4-BE49-F238E27FC236}">
                <a16:creationId xmlns:a16="http://schemas.microsoft.com/office/drawing/2014/main" id="{107B2EE4-FA0F-8B11-180A-1901E696C397}"/>
              </a:ext>
            </a:extLst>
          </p:cNvPr>
          <p:cNvSpPr>
            <a:spLocks noGrp="1"/>
          </p:cNvSpPr>
          <p:nvPr>
            <p:ph idx="1"/>
          </p:nvPr>
        </p:nvSpPr>
        <p:spPr/>
        <p:txBody>
          <a:bodyPr>
            <a:normAutofit lnSpcReduction="10000"/>
          </a:bodyPr>
          <a:lstStyle/>
          <a:p>
            <a:r>
              <a:rPr lang="en-US" dirty="0"/>
              <a:t>“The voices and pressures of the world are engaging and numerous.  But too many voices are deceptive, seductive, and can pull us off the covenant path. To avoid the inevitable heartbreak that follows, I plead with you today to counter the lure of the world by making time for the Lord in your life—each and every day.  If most of the information you get comes from social or other media, your ability to hear the whisperings of the Spirit will be diminished.  If you are not also seeking the Lord through daily prayer and gospel study, you leave yourself vulnerable to </a:t>
            </a:r>
            <a:r>
              <a:rPr lang="en-US" dirty="0">
                <a:solidFill>
                  <a:srgbClr val="FF0000"/>
                </a:solidFill>
              </a:rPr>
              <a:t>philosophies that may be intriguing but are not true</a:t>
            </a:r>
            <a:r>
              <a:rPr lang="en-US" dirty="0"/>
              <a:t>.  Even Saints who are otherwise faithful can be derailed by the steady beat of Babylon’s band.”  </a:t>
            </a:r>
            <a:r>
              <a:rPr lang="en-US" sz="2200" dirty="0"/>
              <a:t>(President Russell M. Nelson, President of The Church of Jesus Christ of Latter-day Saints, </a:t>
            </a:r>
            <a:r>
              <a:rPr lang="en-US" sz="2200" i="1" dirty="0"/>
              <a:t>Make Time for the Lord</a:t>
            </a:r>
            <a:r>
              <a:rPr lang="en-US" sz="2200" dirty="0"/>
              <a:t>, October 2021)</a:t>
            </a:r>
            <a:endParaRPr lang="en-US" dirty="0"/>
          </a:p>
          <a:p>
            <a:endParaRPr lang="en-US" dirty="0"/>
          </a:p>
          <a:p>
            <a:endParaRPr lang="en-US" dirty="0"/>
          </a:p>
        </p:txBody>
      </p:sp>
      <p:sp>
        <p:nvSpPr>
          <p:cNvPr id="4" name="Arrow: Right 3">
            <a:extLst>
              <a:ext uri="{FF2B5EF4-FFF2-40B4-BE49-F238E27FC236}">
                <a16:creationId xmlns:a16="http://schemas.microsoft.com/office/drawing/2014/main" id="{4A89B5CC-042D-8767-2DEA-A87EC77B5098}"/>
              </a:ext>
            </a:extLst>
          </p:cNvPr>
          <p:cNvSpPr/>
          <p:nvPr/>
        </p:nvSpPr>
        <p:spPr>
          <a:xfrm>
            <a:off x="1133856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527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3D394D-771C-44AA-5B5B-CDEBFD09908A}"/>
              </a:ext>
            </a:extLst>
          </p:cNvPr>
          <p:cNvSpPr/>
          <p:nvPr/>
        </p:nvSpPr>
        <p:spPr>
          <a:xfrm>
            <a:off x="7964904" y="0"/>
            <a:ext cx="4227095"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BC8A0E-4785-B227-95FE-61F7B61F4F45}"/>
              </a:ext>
            </a:extLst>
          </p:cNvPr>
          <p:cNvSpPr>
            <a:spLocks noGrp="1"/>
          </p:cNvSpPr>
          <p:nvPr>
            <p:ph idx="1"/>
          </p:nvPr>
        </p:nvSpPr>
        <p:spPr>
          <a:xfrm>
            <a:off x="838200" y="0"/>
            <a:ext cx="10515600" cy="6857999"/>
          </a:xfrm>
        </p:spPr>
        <p:txBody>
          <a:bodyPr anchor="ctr">
            <a:normAutofit/>
          </a:bodyPr>
          <a:lstStyle/>
          <a:p>
            <a:r>
              <a:rPr lang="en-US" dirty="0">
                <a:solidFill>
                  <a:srgbClr val="0070C0"/>
                </a:solidFill>
              </a:rPr>
              <a:t>Faith in Jesus Christ and the guidance of the Holy Ghost</a:t>
            </a:r>
            <a:r>
              <a:rPr lang="en-US" dirty="0"/>
              <a:t> should guide your usage of technology, and technology should strengthen both.</a:t>
            </a:r>
            <a:endParaRPr lang="en-US" dirty="0">
              <a:highlight>
                <a:srgbClr val="FFFF00"/>
              </a:highlight>
            </a:endParaRPr>
          </a:p>
          <a:p>
            <a:r>
              <a:rPr lang="en-US" dirty="0"/>
              <a:t>God wants us to be eternally happy.  Remember that “</a:t>
            </a:r>
            <a:r>
              <a:rPr lang="en-US" dirty="0">
                <a:solidFill>
                  <a:srgbClr val="00B050"/>
                </a:solidFill>
              </a:rPr>
              <a:t>men are, that they might have joy.</a:t>
            </a:r>
            <a:r>
              <a:rPr lang="en-US" dirty="0"/>
              <a:t>”  (2 Nephi 2:25)  If something in your life—habits, hobbies, computer/mobile applications, social media—doesn’t contribute to that, why keep it?</a:t>
            </a:r>
          </a:p>
          <a:p>
            <a:r>
              <a:rPr lang="en-US" dirty="0">
                <a:solidFill>
                  <a:srgbClr val="7030A0"/>
                </a:solidFill>
              </a:rPr>
              <a:t>Repentance means positive change</a:t>
            </a:r>
            <a:r>
              <a:rPr lang="en-US" dirty="0"/>
              <a:t>—ridding ourselves of the burdens that come from sin.  It’s not something to avoid; it’s what we have covenanted to do, and God will bless us as much as we let Him.</a:t>
            </a:r>
          </a:p>
          <a:p>
            <a:r>
              <a:rPr lang="en-US" dirty="0">
                <a:solidFill>
                  <a:srgbClr val="FF0000"/>
                </a:solidFill>
              </a:rPr>
              <a:t>Heavenly Father didn’t intend for us to face life alone.</a:t>
            </a:r>
            <a:r>
              <a:rPr lang="en-US" dirty="0"/>
              <a:t>  The grace of Jesus Christ will strength us, Church leaders receive revelation for us, and as disciples of Christ, we have covenanted “to bear one another’s burdens, that they may be light”.  (Mosiah 18:8)</a:t>
            </a:r>
          </a:p>
        </p:txBody>
      </p:sp>
      <p:sp>
        <p:nvSpPr>
          <p:cNvPr id="4" name="Arrow: Right 3">
            <a:extLst>
              <a:ext uri="{FF2B5EF4-FFF2-40B4-BE49-F238E27FC236}">
                <a16:creationId xmlns:a16="http://schemas.microsoft.com/office/drawing/2014/main" id="{31D7F4CA-B5C7-CA3D-AAB9-1FB615E64A95}"/>
              </a:ext>
            </a:extLst>
          </p:cNvPr>
          <p:cNvSpPr/>
          <p:nvPr/>
        </p:nvSpPr>
        <p:spPr>
          <a:xfrm>
            <a:off x="1143000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447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4"/>
                                        </p:tgtEl>
                                        <p:attrNameLst>
                                          <p:attrName>r</p:attrName>
                                        </p:attrNameLst>
                                      </p:cBhvr>
                                    </p:animRot>
                                  </p:childTnLst>
                                </p:cTn>
                              </p:par>
                            </p:childTnLst>
                          </p:cTn>
                        </p:par>
                        <p:par>
                          <p:cTn id="7" fill="hold">
                            <p:stCondLst>
                              <p:cond delay="250"/>
                            </p:stCondLst>
                            <p:childTnLst>
                              <p:par>
                                <p:cTn id="8" presetID="10" presetClass="exit" presetSubtype="0" fill="hold" grpId="0" nodeType="after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8D8C-5E6D-ED79-36B7-6F6BE24E0053}"/>
              </a:ext>
            </a:extLst>
          </p:cNvPr>
          <p:cNvSpPr>
            <a:spLocks noGrp="1"/>
          </p:cNvSpPr>
          <p:nvPr>
            <p:ph type="title"/>
          </p:nvPr>
        </p:nvSpPr>
        <p:spPr/>
        <p:txBody>
          <a:bodyPr/>
          <a:lstStyle/>
          <a:p>
            <a:r>
              <a:rPr lang="en-US" dirty="0"/>
              <a:t>Want More Answers?</a:t>
            </a:r>
          </a:p>
        </p:txBody>
      </p:sp>
      <p:sp>
        <p:nvSpPr>
          <p:cNvPr id="3" name="Content Placeholder 2">
            <a:extLst>
              <a:ext uri="{FF2B5EF4-FFF2-40B4-BE49-F238E27FC236}">
                <a16:creationId xmlns:a16="http://schemas.microsoft.com/office/drawing/2014/main" id="{49FCB933-0111-4D7E-B26B-D61DFA33A6EF}"/>
              </a:ext>
            </a:extLst>
          </p:cNvPr>
          <p:cNvSpPr>
            <a:spLocks noGrp="1"/>
          </p:cNvSpPr>
          <p:nvPr>
            <p:ph idx="1"/>
          </p:nvPr>
        </p:nvSpPr>
        <p:spPr/>
        <p:txBody>
          <a:bodyPr/>
          <a:lstStyle/>
          <a:p>
            <a:r>
              <a:rPr lang="en-US" dirty="0"/>
              <a:t>In addition to researching these topics online, you can send me questions via e-mail at </a:t>
            </a:r>
          </a:p>
          <a:p>
            <a:endParaRPr lang="en-US" dirty="0"/>
          </a:p>
          <a:p>
            <a:r>
              <a:rPr lang="en-US" dirty="0"/>
              <a:t>I will post responses to your questions and post these slides on my web site at </a:t>
            </a:r>
            <a:r>
              <a:rPr lang="en-US" dirty="0">
                <a:solidFill>
                  <a:srgbClr val="FF0000"/>
                </a:solidFill>
              </a:rPr>
              <a:t>jbfisher.net</a:t>
            </a:r>
          </a:p>
          <a:p>
            <a:endParaRPr lang="en-US" dirty="0"/>
          </a:p>
        </p:txBody>
      </p:sp>
      <p:sp>
        <p:nvSpPr>
          <p:cNvPr id="5" name="Arrow: Right 4">
            <a:extLst>
              <a:ext uri="{FF2B5EF4-FFF2-40B4-BE49-F238E27FC236}">
                <a16:creationId xmlns:a16="http://schemas.microsoft.com/office/drawing/2014/main" id="{D2BD60D6-3BB4-7D91-8B5E-DA80810B1D33}"/>
              </a:ext>
            </a:extLst>
          </p:cNvPr>
          <p:cNvSpPr/>
          <p:nvPr/>
        </p:nvSpPr>
        <p:spPr>
          <a:xfrm>
            <a:off x="1152144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AA5AA0C-70AA-5A31-69F6-0738C608F463}"/>
              </a:ext>
            </a:extLst>
          </p:cNvPr>
          <p:cNvPicPr>
            <a:picLocks noChangeAspect="1"/>
          </p:cNvPicPr>
          <p:nvPr/>
        </p:nvPicPr>
        <p:blipFill>
          <a:blip r:embed="rId3"/>
          <a:stretch>
            <a:fillRect/>
          </a:stretch>
        </p:blipFill>
        <p:spPr>
          <a:xfrm>
            <a:off x="4479761" y="2284746"/>
            <a:ext cx="3503053" cy="457200"/>
          </a:xfrm>
          <a:prstGeom prst="rect">
            <a:avLst/>
          </a:prstGeom>
        </p:spPr>
      </p:pic>
      <p:sp>
        <p:nvSpPr>
          <p:cNvPr id="7" name="Rectangle 6">
            <a:extLst>
              <a:ext uri="{FF2B5EF4-FFF2-40B4-BE49-F238E27FC236}">
                <a16:creationId xmlns:a16="http://schemas.microsoft.com/office/drawing/2014/main" id="{C67A9F8E-1B71-6A5E-D22E-28D9397E5218}"/>
              </a:ext>
            </a:extLst>
          </p:cNvPr>
          <p:cNvSpPr/>
          <p:nvPr/>
        </p:nvSpPr>
        <p:spPr>
          <a:xfrm>
            <a:off x="7964904" y="0"/>
            <a:ext cx="4227095"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100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880D9-A878-C365-832A-7CD60C5B4A21}"/>
              </a:ext>
            </a:extLst>
          </p:cNvPr>
          <p:cNvSpPr>
            <a:spLocks noGrp="1"/>
          </p:cNvSpPr>
          <p:nvPr>
            <p:ph type="title"/>
          </p:nvPr>
        </p:nvSpPr>
        <p:spPr/>
        <p:txBody>
          <a:bodyPr/>
          <a:lstStyle/>
          <a:p>
            <a:r>
              <a:rPr lang="en-US" dirty="0"/>
              <a:t>Too Much Information!</a:t>
            </a:r>
          </a:p>
        </p:txBody>
      </p:sp>
      <p:sp>
        <p:nvSpPr>
          <p:cNvPr id="3" name="Content Placeholder 2">
            <a:extLst>
              <a:ext uri="{FF2B5EF4-FFF2-40B4-BE49-F238E27FC236}">
                <a16:creationId xmlns:a16="http://schemas.microsoft.com/office/drawing/2014/main" id="{5412D985-A013-75CA-CC5D-56E7E7555DFB}"/>
              </a:ext>
            </a:extLst>
          </p:cNvPr>
          <p:cNvSpPr>
            <a:spLocks noGrp="1"/>
          </p:cNvSpPr>
          <p:nvPr>
            <p:ph idx="1"/>
          </p:nvPr>
        </p:nvSpPr>
        <p:spPr/>
        <p:txBody>
          <a:bodyPr>
            <a:normAutofit lnSpcReduction="10000"/>
          </a:bodyPr>
          <a:lstStyle/>
          <a:p>
            <a:r>
              <a:rPr lang="en-US" dirty="0"/>
              <a:t>I will have to speak quickly in the early topics</a:t>
            </a:r>
          </a:p>
          <a:p>
            <a:r>
              <a:rPr lang="en-US" dirty="0"/>
              <a:t>I will skip technical details but give advice</a:t>
            </a:r>
          </a:p>
          <a:p>
            <a:r>
              <a:rPr lang="en-US" u="sng" dirty="0">
                <a:solidFill>
                  <a:srgbClr val="00B050"/>
                </a:solidFill>
              </a:rPr>
              <a:t>You will miss some ideas</a:t>
            </a:r>
            <a:r>
              <a:rPr lang="en-US" dirty="0"/>
              <a:t>, but you’ll still learn</a:t>
            </a:r>
          </a:p>
          <a:p>
            <a:r>
              <a:rPr lang="en-US" dirty="0"/>
              <a:t>Jot down notes for further study later</a:t>
            </a:r>
          </a:p>
          <a:p>
            <a:r>
              <a:rPr lang="en-US" dirty="0"/>
              <a:t>I will slow down for the more spiritual topics</a:t>
            </a:r>
          </a:p>
          <a:p>
            <a:endParaRPr lang="en-US" dirty="0"/>
          </a:p>
          <a:p>
            <a:r>
              <a:rPr lang="en-US" dirty="0"/>
              <a:t>E-mail questions to </a:t>
            </a:r>
          </a:p>
          <a:p>
            <a:r>
              <a:rPr lang="en-US" dirty="0"/>
              <a:t>I will post </a:t>
            </a:r>
            <a:r>
              <a:rPr lang="en-US" u="sng" dirty="0"/>
              <a:t>these slides</a:t>
            </a:r>
            <a:r>
              <a:rPr lang="en-US" dirty="0"/>
              <a:t> and </a:t>
            </a:r>
            <a:r>
              <a:rPr lang="en-US" u="sng" dirty="0"/>
              <a:t>responses to questions</a:t>
            </a:r>
            <a:r>
              <a:rPr lang="en-US" dirty="0"/>
              <a:t> at </a:t>
            </a:r>
            <a:r>
              <a:rPr lang="en-US" dirty="0">
                <a:solidFill>
                  <a:srgbClr val="FF0000"/>
                </a:solidFill>
              </a:rPr>
              <a:t>jbfisher.net</a:t>
            </a:r>
          </a:p>
          <a:p>
            <a:r>
              <a:rPr lang="en-US" dirty="0"/>
              <a:t>Don’t expect my web site to be fancy </a:t>
            </a:r>
            <a:r>
              <a:rPr lang="en-US" dirty="0">
                <a:sym typeface="Wingdings" panose="05000000000000000000" pitchFamily="2" charset="2"/>
              </a:rPr>
              <a:t></a:t>
            </a:r>
            <a:endParaRPr lang="en-US" dirty="0"/>
          </a:p>
        </p:txBody>
      </p:sp>
      <p:sp>
        <p:nvSpPr>
          <p:cNvPr id="4" name="Arrow: Right 3">
            <a:extLst>
              <a:ext uri="{FF2B5EF4-FFF2-40B4-BE49-F238E27FC236}">
                <a16:creationId xmlns:a16="http://schemas.microsoft.com/office/drawing/2014/main" id="{A22368DA-731D-6CB7-29E6-BF78ABA58C3F}"/>
              </a:ext>
            </a:extLst>
          </p:cNvPr>
          <p:cNvSpPr/>
          <p:nvPr/>
        </p:nvSpPr>
        <p:spPr>
          <a:xfrm>
            <a:off x="809244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irehose">
            <a:extLst>
              <a:ext uri="{FF2B5EF4-FFF2-40B4-BE49-F238E27FC236}">
                <a16:creationId xmlns:a16="http://schemas.microsoft.com/office/drawing/2014/main" id="{30D85ED3-6E67-F522-E035-17C2EFFD9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050" y="1872933"/>
            <a:ext cx="333375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54B1728-55E8-3B17-C1C8-E32310A10F4D}"/>
              </a:ext>
            </a:extLst>
          </p:cNvPr>
          <p:cNvPicPr>
            <a:picLocks noChangeAspect="1"/>
          </p:cNvPicPr>
          <p:nvPr/>
        </p:nvPicPr>
        <p:blipFill>
          <a:blip r:embed="rId4"/>
          <a:stretch>
            <a:fillRect/>
          </a:stretch>
        </p:blipFill>
        <p:spPr>
          <a:xfrm>
            <a:off x="4034592" y="4594809"/>
            <a:ext cx="3503053" cy="457200"/>
          </a:xfrm>
          <a:prstGeom prst="rect">
            <a:avLst/>
          </a:prstGeom>
        </p:spPr>
      </p:pic>
    </p:spTree>
    <p:extLst>
      <p:ext uri="{BB962C8B-B14F-4D97-AF65-F5344CB8AC3E}">
        <p14:creationId xmlns:p14="http://schemas.microsoft.com/office/powerpoint/2010/main" val="127341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C724E-5354-1B2E-E535-D93D06655D22}"/>
              </a:ext>
            </a:extLst>
          </p:cNvPr>
          <p:cNvSpPr>
            <a:spLocks noGrp="1"/>
          </p:cNvSpPr>
          <p:nvPr>
            <p:ph type="title"/>
          </p:nvPr>
        </p:nvSpPr>
        <p:spPr/>
        <p:txBody>
          <a:bodyPr/>
          <a:lstStyle/>
          <a:p>
            <a:r>
              <a:rPr lang="en-US" dirty="0"/>
              <a:t>Skepticism is Warranted!!!</a:t>
            </a:r>
          </a:p>
        </p:txBody>
      </p:sp>
      <p:sp>
        <p:nvSpPr>
          <p:cNvPr id="3" name="Content Placeholder 2">
            <a:extLst>
              <a:ext uri="{FF2B5EF4-FFF2-40B4-BE49-F238E27FC236}">
                <a16:creationId xmlns:a16="http://schemas.microsoft.com/office/drawing/2014/main" id="{4FB94B86-42C8-1912-F51F-E2D831B33A99}"/>
              </a:ext>
            </a:extLst>
          </p:cNvPr>
          <p:cNvSpPr>
            <a:spLocks noGrp="1"/>
          </p:cNvSpPr>
          <p:nvPr>
            <p:ph idx="1"/>
          </p:nvPr>
        </p:nvSpPr>
        <p:spPr/>
        <p:txBody>
          <a:bodyPr>
            <a:normAutofit fontScale="77500" lnSpcReduction="20000"/>
          </a:bodyPr>
          <a:lstStyle/>
          <a:p>
            <a:pPr marL="0" indent="0">
              <a:buNone/>
            </a:pPr>
            <a:r>
              <a:rPr lang="en-US" dirty="0"/>
              <a:t>From Elder Dallin H. Oaks, </a:t>
            </a:r>
            <a:r>
              <a:rPr lang="en-US" b="0" i="1" dirty="0">
                <a:solidFill>
                  <a:srgbClr val="000000"/>
                </a:solidFill>
                <a:effectLst/>
                <a:latin typeface="Ensign:Serif"/>
              </a:rPr>
              <a:t>Truth and the Plan</a:t>
            </a:r>
            <a:r>
              <a:rPr lang="en-US" b="0" i="0" dirty="0">
                <a:solidFill>
                  <a:srgbClr val="000000"/>
                </a:solidFill>
                <a:effectLst/>
                <a:latin typeface="Ensign:Serif"/>
              </a:rPr>
              <a:t>, October 2018:</a:t>
            </a:r>
          </a:p>
          <a:p>
            <a:pPr marL="0" indent="0">
              <a:buNone/>
            </a:pPr>
            <a:br>
              <a:rPr lang="en-US" dirty="0"/>
            </a:br>
            <a:r>
              <a:rPr lang="en-US" dirty="0">
                <a:solidFill>
                  <a:srgbClr val="0070C0"/>
                </a:solidFill>
              </a:rPr>
              <a:t>“We live in a time of greatly expanded and disseminated information.  But not all of this information is true.  We need to be cautious as we seek truth and choose sources for that search.  … </a:t>
            </a:r>
          </a:p>
          <a:p>
            <a:pPr marL="0" indent="0">
              <a:buNone/>
            </a:pPr>
            <a:endParaRPr lang="en-US" dirty="0">
              <a:solidFill>
                <a:srgbClr val="0070C0"/>
              </a:solidFill>
            </a:endParaRPr>
          </a:p>
          <a:p>
            <a:pPr marL="0" indent="0">
              <a:buNone/>
            </a:pPr>
            <a:r>
              <a:rPr lang="en-US" dirty="0">
                <a:solidFill>
                  <a:srgbClr val="0070C0"/>
                </a:solidFill>
              </a:rPr>
              <a:t>We should also be cautious about the motivation of the one who provides information.  …  If the source is anonymous or unknown, the information may also be suspect.</a:t>
            </a:r>
          </a:p>
          <a:p>
            <a:pPr marL="0" indent="0">
              <a:buNone/>
            </a:pPr>
            <a:endParaRPr lang="en-US" dirty="0">
              <a:solidFill>
                <a:srgbClr val="0070C0"/>
              </a:solidFill>
            </a:endParaRPr>
          </a:p>
          <a:p>
            <a:pPr marL="0" indent="0">
              <a:buNone/>
            </a:pPr>
            <a:r>
              <a:rPr lang="en-US" dirty="0">
                <a:solidFill>
                  <a:srgbClr val="0070C0"/>
                </a:solidFill>
              </a:rPr>
              <a:t>Our personal decisions should be based on information from sources that are qualified on the subject and free from selfish motivations.”</a:t>
            </a:r>
          </a:p>
          <a:p>
            <a:pPr marL="0" indent="0">
              <a:buNone/>
            </a:pPr>
            <a:endParaRPr lang="en-US" dirty="0"/>
          </a:p>
          <a:p>
            <a:pPr marL="0" indent="0">
              <a:buNone/>
            </a:pPr>
            <a:r>
              <a:rPr lang="en-US" dirty="0"/>
              <a:t>Some would consider this a component of “critical thinking”.</a:t>
            </a:r>
          </a:p>
        </p:txBody>
      </p:sp>
      <p:sp>
        <p:nvSpPr>
          <p:cNvPr id="4" name="Arrow: Right 3">
            <a:extLst>
              <a:ext uri="{FF2B5EF4-FFF2-40B4-BE49-F238E27FC236}">
                <a16:creationId xmlns:a16="http://schemas.microsoft.com/office/drawing/2014/main" id="{88AAE0C4-A98C-EE93-7E3E-DDBF92113E7D}"/>
              </a:ext>
            </a:extLst>
          </p:cNvPr>
          <p:cNvSpPr/>
          <p:nvPr/>
        </p:nvSpPr>
        <p:spPr>
          <a:xfrm>
            <a:off x="809244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824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87A0D-4D22-10CA-77CF-77D1D8E0CDE7}"/>
              </a:ext>
            </a:extLst>
          </p:cNvPr>
          <p:cNvSpPr>
            <a:spLocks noGrp="1"/>
          </p:cNvSpPr>
          <p:nvPr>
            <p:ph type="title"/>
          </p:nvPr>
        </p:nvSpPr>
        <p:spPr/>
        <p:txBody>
          <a:bodyPr/>
          <a:lstStyle/>
          <a:p>
            <a:r>
              <a:rPr lang="en-US" dirty="0"/>
              <a:t>Basic Terms </a:t>
            </a:r>
            <a:r>
              <a:rPr lang="en-US" sz="3200" dirty="0"/>
              <a:t>(with more to follow as we go)</a:t>
            </a:r>
            <a:endParaRPr lang="en-US" dirty="0"/>
          </a:p>
        </p:txBody>
      </p:sp>
      <p:sp>
        <p:nvSpPr>
          <p:cNvPr id="3" name="Content Placeholder 2">
            <a:extLst>
              <a:ext uri="{FF2B5EF4-FFF2-40B4-BE49-F238E27FC236}">
                <a16:creationId xmlns:a16="http://schemas.microsoft.com/office/drawing/2014/main" id="{BC63661E-7FD9-7273-1B2C-F5853395DE13}"/>
              </a:ext>
            </a:extLst>
          </p:cNvPr>
          <p:cNvSpPr>
            <a:spLocks noGrp="1"/>
          </p:cNvSpPr>
          <p:nvPr>
            <p:ph idx="1"/>
          </p:nvPr>
        </p:nvSpPr>
        <p:spPr/>
        <p:txBody>
          <a:bodyPr>
            <a:normAutofit fontScale="92500" lnSpcReduction="10000"/>
          </a:bodyPr>
          <a:lstStyle/>
          <a:p>
            <a:r>
              <a:rPr lang="en-US" u="sng" dirty="0">
                <a:solidFill>
                  <a:srgbClr val="0070C0"/>
                </a:solidFill>
              </a:rPr>
              <a:t>Computer network</a:t>
            </a:r>
            <a:r>
              <a:rPr lang="en-US" dirty="0"/>
              <a:t>: Two or more computers that are connected and send information to each other</a:t>
            </a:r>
          </a:p>
          <a:p>
            <a:r>
              <a:rPr lang="en-US" u="sng" dirty="0">
                <a:solidFill>
                  <a:srgbClr val="0070C0"/>
                </a:solidFill>
              </a:rPr>
              <a:t>The Internet</a:t>
            </a:r>
            <a:r>
              <a:rPr lang="en-US" dirty="0">
                <a:solidFill>
                  <a:srgbClr val="0070C0"/>
                </a:solidFill>
              </a:rPr>
              <a:t> </a:t>
            </a:r>
            <a:r>
              <a:rPr lang="en-US" dirty="0"/>
              <a:t>(with a capital I): The vast and growing network of networks that spans the globe and includes many types of devices and technologies</a:t>
            </a:r>
          </a:p>
          <a:p>
            <a:r>
              <a:rPr lang="en-US" u="sng" dirty="0">
                <a:solidFill>
                  <a:srgbClr val="0070C0"/>
                </a:solidFill>
              </a:rPr>
              <a:t>The World Wide Web</a:t>
            </a:r>
            <a:r>
              <a:rPr lang="en-US" dirty="0"/>
              <a:t>: The part of the Internet designed to be displayed and viewed via web browser</a:t>
            </a:r>
          </a:p>
          <a:p>
            <a:r>
              <a:rPr lang="en-US" u="sng" dirty="0">
                <a:solidFill>
                  <a:srgbClr val="0070C0"/>
                </a:solidFill>
              </a:rPr>
              <a:t>Web browser</a:t>
            </a:r>
            <a:r>
              <a:rPr lang="en-US" dirty="0"/>
              <a:t>: Type of software (a program/application/“app”) designed to display web content such as sites/pages</a:t>
            </a:r>
          </a:p>
          <a:p>
            <a:r>
              <a:rPr lang="en-US" u="sng" dirty="0">
                <a:solidFill>
                  <a:srgbClr val="0070C0"/>
                </a:solidFill>
              </a:rPr>
              <a:t>Server</a:t>
            </a:r>
            <a:r>
              <a:rPr lang="en-US" dirty="0"/>
              <a:t>: A computer that does something (provides a service) for people</a:t>
            </a:r>
          </a:p>
          <a:p>
            <a:r>
              <a:rPr lang="en-US" u="sng" dirty="0">
                <a:solidFill>
                  <a:srgbClr val="0070C0"/>
                </a:solidFill>
              </a:rPr>
              <a:t>Client</a:t>
            </a:r>
            <a:r>
              <a:rPr lang="en-US" dirty="0"/>
              <a:t>: A person, computer, or application that uses a service</a:t>
            </a:r>
          </a:p>
          <a:p>
            <a:r>
              <a:rPr lang="en-US" u="sng" dirty="0">
                <a:solidFill>
                  <a:srgbClr val="0070C0"/>
                </a:solidFill>
              </a:rPr>
              <a:t>Encryption</a:t>
            </a:r>
            <a:r>
              <a:rPr lang="en-US" dirty="0"/>
              <a:t>: Changing information to make it temporarily unreadable</a:t>
            </a:r>
          </a:p>
          <a:p>
            <a:endParaRPr lang="en-US" dirty="0"/>
          </a:p>
        </p:txBody>
      </p:sp>
      <p:sp>
        <p:nvSpPr>
          <p:cNvPr id="7" name="Arrow: Right 6">
            <a:extLst>
              <a:ext uri="{FF2B5EF4-FFF2-40B4-BE49-F238E27FC236}">
                <a16:creationId xmlns:a16="http://schemas.microsoft.com/office/drawing/2014/main" id="{ADE3D76C-09E0-F8C8-A86C-B88C77BFCEC0}"/>
              </a:ext>
            </a:extLst>
          </p:cNvPr>
          <p:cNvSpPr/>
          <p:nvPr/>
        </p:nvSpPr>
        <p:spPr>
          <a:xfrm>
            <a:off x="809244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22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C6D-1929-4F52-B883-9E018EE7E354}"/>
              </a:ext>
            </a:extLst>
          </p:cNvPr>
          <p:cNvSpPr>
            <a:spLocks noGrp="1"/>
          </p:cNvSpPr>
          <p:nvPr>
            <p:ph type="title"/>
          </p:nvPr>
        </p:nvSpPr>
        <p:spPr/>
        <p:txBody>
          <a:bodyPr/>
          <a:lstStyle/>
          <a:p>
            <a:r>
              <a:rPr lang="en-US" dirty="0"/>
              <a:t>The Perennial Security Conflict</a:t>
            </a:r>
          </a:p>
        </p:txBody>
      </p:sp>
      <p:pic>
        <p:nvPicPr>
          <p:cNvPr id="2050" name="Picture 2" descr="Free Scale Cliparts, Download Free Scale Cliparts png images, Free ClipArts  on Clipart Library">
            <a:extLst>
              <a:ext uri="{FF2B5EF4-FFF2-40B4-BE49-F238E27FC236}">
                <a16:creationId xmlns:a16="http://schemas.microsoft.com/office/drawing/2014/main" id="{198C6941-71C7-4510-98F3-83588547F54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57600" y="1896269"/>
            <a:ext cx="4876800" cy="4210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87BFE7EB-3223-44A7-8FDF-EF1922336B03}"/>
              </a:ext>
            </a:extLst>
          </p:cNvPr>
          <p:cNvSpPr/>
          <p:nvPr/>
        </p:nvSpPr>
        <p:spPr>
          <a:xfrm>
            <a:off x="3586480" y="3393440"/>
            <a:ext cx="1828800" cy="4572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SECURITY</a:t>
            </a:r>
          </a:p>
        </p:txBody>
      </p:sp>
      <p:sp>
        <p:nvSpPr>
          <p:cNvPr id="6" name="Rectangle: Rounded Corners 5">
            <a:extLst>
              <a:ext uri="{FF2B5EF4-FFF2-40B4-BE49-F238E27FC236}">
                <a16:creationId xmlns:a16="http://schemas.microsoft.com/office/drawing/2014/main" id="{1360D035-52F2-4FB8-A844-64148737E9CC}"/>
              </a:ext>
            </a:extLst>
          </p:cNvPr>
          <p:cNvSpPr/>
          <p:nvPr/>
        </p:nvSpPr>
        <p:spPr>
          <a:xfrm>
            <a:off x="6533230" y="3542868"/>
            <a:ext cx="2377440" cy="109728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USABILITY / ACCESSIBILITY / CONVENIENCE</a:t>
            </a:r>
          </a:p>
        </p:txBody>
      </p:sp>
      <p:sp>
        <p:nvSpPr>
          <p:cNvPr id="3" name="Arrow: Right 2">
            <a:extLst>
              <a:ext uri="{FF2B5EF4-FFF2-40B4-BE49-F238E27FC236}">
                <a16:creationId xmlns:a16="http://schemas.microsoft.com/office/drawing/2014/main" id="{63FED921-A490-A33F-B0D7-B837E87761CC}"/>
              </a:ext>
            </a:extLst>
          </p:cNvPr>
          <p:cNvSpPr/>
          <p:nvPr/>
        </p:nvSpPr>
        <p:spPr>
          <a:xfrm>
            <a:off x="8138160" y="182880"/>
            <a:ext cx="457200" cy="457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48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15183</TotalTime>
  <Words>6335</Words>
  <Application>Microsoft Office PowerPoint</Application>
  <PresentationFormat>Widescreen</PresentationFormat>
  <Paragraphs>514</Paragraphs>
  <Slides>52</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Ensign:Serif</vt:lpstr>
      <vt:lpstr>Office Theme</vt:lpstr>
      <vt:lpstr>Cybersecurity and Online Safety for Regular People</vt:lpstr>
      <vt:lpstr>What are we talking about?</vt:lpstr>
      <vt:lpstr>What are we talking about?</vt:lpstr>
      <vt:lpstr>Why are we talking about it?  A comparison:</vt:lpstr>
      <vt:lpstr>My Background</vt:lpstr>
      <vt:lpstr>Too Much Information!</vt:lpstr>
      <vt:lpstr>Skepticism is Warranted!!!</vt:lpstr>
      <vt:lpstr>Basic Terms (with more to follow as we go)</vt:lpstr>
      <vt:lpstr>The Perennial Security Conflict</vt:lpstr>
      <vt:lpstr>Authentication</vt:lpstr>
      <vt:lpstr>Authentication: Passwords and Passphrases</vt:lpstr>
      <vt:lpstr>Passphrase Length and Complexity</vt:lpstr>
      <vt:lpstr>Passphrase Advice</vt:lpstr>
      <vt:lpstr>Multi-Factor Authentication (MFA)</vt:lpstr>
      <vt:lpstr>Secure Multi-Factor Authentication Example</vt:lpstr>
      <vt:lpstr>User Sessions</vt:lpstr>
      <vt:lpstr>Person-to-Person Authentication</vt:lpstr>
      <vt:lpstr>Web Site Security: Functional vs. Secure</vt:lpstr>
      <vt:lpstr>Web Site Security: Certificates</vt:lpstr>
      <vt:lpstr>Cookies</vt:lpstr>
      <vt:lpstr>URLs and Hyperlinks</vt:lpstr>
      <vt:lpstr>Quick Breather</vt:lpstr>
      <vt:lpstr>Social Engineering</vt:lpstr>
      <vt:lpstr>Scams</vt:lpstr>
      <vt:lpstr>Example Via Text Messaging (phone screenshots)</vt:lpstr>
      <vt:lpstr>Phishing</vt:lpstr>
      <vt:lpstr>E-mail Attachments</vt:lpstr>
      <vt:lpstr>Malware: “mal” (bad) + “software”</vt:lpstr>
      <vt:lpstr>Updates and Antivirus Software</vt:lpstr>
      <vt:lpstr>Wi-Fi</vt:lpstr>
      <vt:lpstr>What are Virtual Private Networks (VPNs)?</vt:lpstr>
      <vt:lpstr>Virtual Private Networks (VPNs)</vt:lpstr>
      <vt:lpstr>The Internet of Things and “Smart” Homes</vt:lpstr>
      <vt:lpstr>Cloud Services</vt:lpstr>
      <vt:lpstr>Data Stored by Desired Services</vt:lpstr>
      <vt:lpstr>Data Stored by Desired Services</vt:lpstr>
      <vt:lpstr>Data Aggregation and Brokering</vt:lpstr>
      <vt:lpstr>Pause</vt:lpstr>
      <vt:lpstr>Old Problems, Easier Access</vt:lpstr>
      <vt:lpstr>Pornography</vt:lpstr>
      <vt:lpstr>Words of the Prophets</vt:lpstr>
      <vt:lpstr>Bullying</vt:lpstr>
      <vt:lpstr>Words of the Prophets</vt:lpstr>
      <vt:lpstr>Unhealthy Social Arenas</vt:lpstr>
      <vt:lpstr>Words of the Prophets</vt:lpstr>
      <vt:lpstr>Money Sinks (and Time Wasters)</vt:lpstr>
      <vt:lpstr>Words of the Prophets</vt:lpstr>
      <vt:lpstr>Misinformation</vt:lpstr>
      <vt:lpstr>Misinformation</vt:lpstr>
      <vt:lpstr>Words of the Prophets</vt:lpstr>
      <vt:lpstr>PowerPoint Presentation</vt:lpstr>
      <vt:lpstr>Want More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and Online Safety for Regular People</dc:title>
  <dc:creator>Fisher, Jay B MAJ</dc:creator>
  <cp:lastModifiedBy>Jay Britton Fisher</cp:lastModifiedBy>
  <cp:revision>166</cp:revision>
  <dcterms:created xsi:type="dcterms:W3CDTF">2023-06-11T15:55:26Z</dcterms:created>
  <dcterms:modified xsi:type="dcterms:W3CDTF">2023-10-15T22:58:05Z</dcterms:modified>
</cp:coreProperties>
</file>